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4"/>
    <p:sldMasterId id="2147483833" r:id="rId5"/>
    <p:sldMasterId id="2147483840" r:id="rId6"/>
  </p:sldMasterIdLst>
  <p:notesMasterIdLst>
    <p:notesMasterId r:id="rId37"/>
  </p:notesMasterIdLst>
  <p:sldIdLst>
    <p:sldId id="2147483164" r:id="rId7"/>
    <p:sldId id="2147483184" r:id="rId8"/>
    <p:sldId id="262" r:id="rId9"/>
    <p:sldId id="264" r:id="rId10"/>
    <p:sldId id="265" r:id="rId11"/>
    <p:sldId id="266" r:id="rId12"/>
    <p:sldId id="267" r:id="rId13"/>
    <p:sldId id="274" r:id="rId14"/>
    <p:sldId id="268" r:id="rId15"/>
    <p:sldId id="256" r:id="rId16"/>
    <p:sldId id="5294" r:id="rId17"/>
    <p:sldId id="299" r:id="rId18"/>
    <p:sldId id="306" r:id="rId19"/>
    <p:sldId id="5303" r:id="rId20"/>
    <p:sldId id="5305" r:id="rId21"/>
    <p:sldId id="4476" r:id="rId22"/>
    <p:sldId id="5290" r:id="rId23"/>
    <p:sldId id="5296" r:id="rId24"/>
    <p:sldId id="5298" r:id="rId25"/>
    <p:sldId id="5299" r:id="rId26"/>
    <p:sldId id="5301" r:id="rId27"/>
    <p:sldId id="5300" r:id="rId28"/>
    <p:sldId id="4559" r:id="rId29"/>
    <p:sldId id="5306" r:id="rId30"/>
    <p:sldId id="270" r:id="rId31"/>
    <p:sldId id="272" r:id="rId32"/>
    <p:sldId id="271" r:id="rId33"/>
    <p:sldId id="2147483185" r:id="rId34"/>
    <p:sldId id="2147483187" r:id="rId35"/>
    <p:sldId id="2147483186" r:id="rId36"/>
  </p:sldIdLst>
  <p:sldSz cx="12192000" cy="6858000"/>
  <p:notesSz cx="7010400" cy="9296400"/>
  <p:embeddedFontLst>
    <p:embeddedFont>
      <p:font typeface="Segoe UI" panose="020B0502040204020203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600" userDrawn="1">
          <p15:clr>
            <a:srgbClr val="A4A3A4"/>
          </p15:clr>
        </p15:guide>
        <p15:guide id="2" orient="horz" pos="2664" userDrawn="1">
          <p15:clr>
            <a:srgbClr val="A4A3A4"/>
          </p15:clr>
        </p15:guide>
        <p15:guide id="3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5FB4114-6BE1-6949-A4E0-C95ACCC1C3B1}" name="Crystal Kallem" initials="" userId="S::crystal.kallem@pocp.com::cf198385-2c46-4200-97af-81ffa90ba811" providerId="AD"/>
  <p188:author id="{B4E91F57-4575-39C6-1247-3E33EA7CFF16}" name="Crystal Kallem" initials="CK" userId="S::crystal.kallem@ckconsultingllc.com::d0b49d48-d104-4cc9-a5a8-057dc311aeba" providerId="AD"/>
  <p188:author id="{13AA608C-18F5-9CD5-7F38-B06DDD59B843}" name="Guest User" initials="GU" userId="S::urn:spo:anon#2de5f567545df82bacb812e29d64652add563552d69fea97197e9963dd265113::" providerId="AD"/>
  <p188:author id="{F75CD995-BEB9-609C-5AA2-9F282FE27860}" name="Michele Galioto" initials="MG" userId="S::michele.galioto@pocp.com::166f4011-c300-4111-b6e8-58838df26dc7" providerId="AD"/>
  <p188:author id="{2C1768AA-E4C0-C584-A340-2B3F8FE75C5D}" name="Leslie Amoros" initials="" userId="S::leslie.amoros@pocp.com::feb29b94-f3f8-48e9-aee9-8cf49a642336" providerId="AD"/>
  <p188:author id="{485FF3D2-16CD-67B1-CB16-3EDCCBFAC87B}" name="Jocelyn Keegan" initials="JK" userId="S::jocelyn.keegan@pocp.com::1c79b783-4f44-4a01-a608-d390b403a403" providerId="AD"/>
  <p188:author id="{87E33CE1-988F-A09D-5926-B4B866B39288}" name="Alix Goss" initials="AG" userId="S::alix.goss@pocp.com::66981775-1c87-4ec0-9080-c2d94b58a85f" providerId="AD"/>
  <p188:author id="{51BC55F5-65B6-3272-E0A2-405AD7166879}" name="Yan Heras" initials="YH" userId="f2b1316761da924a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Vanessa Candelora" initials="VC" lastIdx="3" clrIdx="6">
    <p:extLst>
      <p:ext uri="{19B8F6BF-5375-455C-9EA6-DF929625EA0E}">
        <p15:presenceInfo xmlns:p15="http://schemas.microsoft.com/office/powerpoint/2012/main" userId="Vanessa Candelora" providerId="None"/>
      </p:ext>
    </p:extLst>
  </p:cmAuthor>
  <p:cmAuthor id="1" name="Dana Marcelonis" initials="DM" lastIdx="106" clrIdx="0">
    <p:extLst>
      <p:ext uri="{19B8F6BF-5375-455C-9EA6-DF929625EA0E}">
        <p15:presenceInfo xmlns:p15="http://schemas.microsoft.com/office/powerpoint/2012/main" userId="Dana Marcelonis" providerId="None"/>
      </p:ext>
    </p:extLst>
  </p:cmAuthor>
  <p:cmAuthor id="8" name="Guest User" initials="GU [2]" lastIdx="30" clrIdx="7">
    <p:extLst>
      <p:ext uri="{19B8F6BF-5375-455C-9EA6-DF929625EA0E}">
        <p15:presenceInfo xmlns:p15="http://schemas.microsoft.com/office/powerpoint/2012/main" userId="S::urn:spo:anon#4b16d5f1a5f512349c7f84a3a5afa89e699b93847f7f5764df98f2852b5f403c::" providerId="AD"/>
      </p:ext>
    </p:extLst>
  </p:cmAuthor>
  <p:cmAuthor id="2" name="Jocelyn Keegan" initials="JK" lastIdx="56" clrIdx="1">
    <p:extLst>
      <p:ext uri="{19B8F6BF-5375-455C-9EA6-DF929625EA0E}">
        <p15:presenceInfo xmlns:p15="http://schemas.microsoft.com/office/powerpoint/2012/main" userId="Jocelyn Keegan" providerId="None"/>
      </p:ext>
    </p:extLst>
  </p:cmAuthor>
  <p:cmAuthor id="3" name="Kathy Moncelsi" initials="KM" lastIdx="4" clrIdx="2">
    <p:extLst>
      <p:ext uri="{19B8F6BF-5375-455C-9EA6-DF929625EA0E}">
        <p15:presenceInfo xmlns:p15="http://schemas.microsoft.com/office/powerpoint/2012/main" userId="Kathy Moncelsi" providerId="None"/>
      </p:ext>
    </p:extLst>
  </p:cmAuthor>
  <p:cmAuthor id="4" name="Alix Goss" initials="AG" lastIdx="1" clrIdx="3">
    <p:extLst>
      <p:ext uri="{19B8F6BF-5375-455C-9EA6-DF929625EA0E}">
        <p15:presenceInfo xmlns:p15="http://schemas.microsoft.com/office/powerpoint/2012/main" userId="S::alix@imprado.com::48a8f9be-3a6f-4085-90cb-1a4a0cce6f59" providerId="AD"/>
      </p:ext>
    </p:extLst>
  </p:cmAuthor>
  <p:cmAuthor id="5" name="Jocelyn Keegan" initials="JK [2]" lastIdx="12" clrIdx="4">
    <p:extLst>
      <p:ext uri="{19B8F6BF-5375-455C-9EA6-DF929625EA0E}">
        <p15:presenceInfo xmlns:p15="http://schemas.microsoft.com/office/powerpoint/2012/main" userId="S::jocelyn.keegan@pocp.com::1c79b783-4f44-4a01-a608-d390b403a403" providerId="AD"/>
      </p:ext>
    </p:extLst>
  </p:cmAuthor>
  <p:cmAuthor id="6" name="Guest User" initials="GU" lastIdx="3" clrIdx="5">
    <p:extLst>
      <p:ext uri="{19B8F6BF-5375-455C-9EA6-DF929625EA0E}">
        <p15:presenceInfo xmlns:p15="http://schemas.microsoft.com/office/powerpoint/2012/main" userId="S::urn:spo:anon#9bf65f3cdd3c6e88b9646dad6aa4a9ebe37c124c18c13df3c5fda69c8a94c4f4::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16161"/>
    <a:srgbClr val="A91F24"/>
    <a:srgbClr val="51657F"/>
    <a:srgbClr val="042F52"/>
    <a:srgbClr val="EFB47F"/>
    <a:srgbClr val="677D9D"/>
    <a:srgbClr val="384049"/>
    <a:srgbClr val="E4E4E4"/>
    <a:srgbClr val="D6843C"/>
    <a:srgbClr val="D5A2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E88536-2784-47D7-BCED-C5C8200021ED}" v="25" dt="2025-04-22T03:27:32.295"/>
    <p1510:client id="{E63C700B-1E38-42D0-8FCD-F0A0462343E9}" v="8" dt="2025-04-22T03:19:54.407"/>
  </p1510:revLst>
</p1510:revInfo>
</file>

<file path=ppt/tableStyles.xml><?xml version="1.0" encoding="utf-8"?>
<a:tblStyleLst xmlns:a="http://schemas.openxmlformats.org/drawingml/2006/main" def="{263C30CC-4989-4B5D-A6AA-14DD91046E4D}">
  <a:tblStyle styleId="{263C30CC-4989-4B5D-A6AA-14DD91046E4D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1E7E7"/>
          </a:solidFill>
        </a:fill>
      </a:tcStyle>
    </a:wholeTbl>
    <a:band1H>
      <a:tcTxStyle/>
      <a:tcStyle>
        <a:tcBdr/>
        <a:fill>
          <a:solidFill>
            <a:srgbClr val="E1CBC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1CBC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283" autoAdjust="0"/>
    <p:restoredTop sz="86410" autoAdjust="0"/>
  </p:normalViewPr>
  <p:slideViewPr>
    <p:cSldViewPr snapToGrid="0">
      <p:cViewPr varScale="1">
        <p:scale>
          <a:sx n="97" d="100"/>
          <a:sy n="97" d="100"/>
        </p:scale>
        <p:origin x="234" y="90"/>
      </p:cViewPr>
      <p:guideLst>
        <p:guide pos="600"/>
        <p:guide orient="horz" pos="2664"/>
        <p:guide orient="horz" pos="314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font" Target="fonts/font2.fntdata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commentAuthors" Target="commentAuthors.xml"/><Relationship Id="rId47" Type="http://schemas.microsoft.com/office/2016/11/relationships/changesInfo" Target="changesInfos/changesInfo1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microsoft.com/office/2018/10/relationships/authors" Target="author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font" Target="fonts/font1.fntdata"/><Relationship Id="rId46" Type="http://schemas.openxmlformats.org/officeDocument/2006/relationships/tableStyles" Target="tableStyles.xml"/><Relationship Id="rId20" Type="http://schemas.openxmlformats.org/officeDocument/2006/relationships/slide" Target="slides/slide14.xml"/><Relationship Id="rId41" Type="http://schemas.openxmlformats.org/officeDocument/2006/relationships/font" Target="fonts/font4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nis Casaubon (he/him)" userId="5db1a4f4-0dd4-4ac9-b07c-9cf258a85621" providerId="ADAL" clId="{B6E88536-2784-47D7-BCED-C5C8200021ED}"/>
    <pc:docChg chg="custSel modSld">
      <pc:chgData name="Denis Casaubon (he/him)" userId="5db1a4f4-0dd4-4ac9-b07c-9cf258a85621" providerId="ADAL" clId="{B6E88536-2784-47D7-BCED-C5C8200021ED}" dt="2025-04-22T03:27:32.295" v="24" actId="1035"/>
      <pc:docMkLst>
        <pc:docMk/>
      </pc:docMkLst>
      <pc:sldChg chg="addSp delSp modSp mod">
        <pc:chgData name="Denis Casaubon (he/him)" userId="5db1a4f4-0dd4-4ac9-b07c-9cf258a85621" providerId="ADAL" clId="{B6E88536-2784-47D7-BCED-C5C8200021ED}" dt="2025-04-22T03:27:32.295" v="24" actId="1035"/>
        <pc:sldMkLst>
          <pc:docMk/>
          <pc:sldMk cId="3639355853" sldId="5290"/>
        </pc:sldMkLst>
        <pc:graphicFrameChg chg="del">
          <ac:chgData name="Denis Casaubon (he/him)" userId="5db1a4f4-0dd4-4ac9-b07c-9cf258a85621" providerId="ADAL" clId="{B6E88536-2784-47D7-BCED-C5C8200021ED}" dt="2025-04-22T03:26:23.725" v="0" actId="478"/>
          <ac:graphicFrameMkLst>
            <pc:docMk/>
            <pc:sldMk cId="3639355853" sldId="5290"/>
            <ac:graphicFrameMk id="25" creationId="{1F446DF0-6B0D-4450-9CEF-6156BB4A7E50}"/>
          </ac:graphicFrameMkLst>
        </pc:graphicFrameChg>
        <pc:picChg chg="add mod">
          <ac:chgData name="Denis Casaubon (he/him)" userId="5db1a4f4-0dd4-4ac9-b07c-9cf258a85621" providerId="ADAL" clId="{B6E88536-2784-47D7-BCED-C5C8200021ED}" dt="2025-04-22T03:27:32.295" v="24" actId="1035"/>
          <ac:picMkLst>
            <pc:docMk/>
            <pc:sldMk cId="3639355853" sldId="5290"/>
            <ac:picMk id="4" creationId="{B1EFA747-A3C0-8479-D199-A0391359592E}"/>
          </ac:picMkLst>
        </pc:picChg>
      </pc:sldChg>
    </pc:docChg>
  </pc:docChgLst>
  <pc:docChgLst>
    <pc:chgData name="Denis Casaubon (he/him)" userId="5db1a4f4-0dd4-4ac9-b07c-9cf258a85621" providerId="ADAL" clId="{E63C700B-1E38-42D0-8FCD-F0A0462343E9}"/>
    <pc:docChg chg="addSld modSld">
      <pc:chgData name="Denis Casaubon (he/him)" userId="5db1a4f4-0dd4-4ac9-b07c-9cf258a85621" providerId="ADAL" clId="{E63C700B-1E38-42D0-8FCD-F0A0462343E9}" dt="2025-04-22T03:19:42.015" v="6" actId="404"/>
      <pc:docMkLst>
        <pc:docMk/>
      </pc:docMkLst>
      <pc:sldChg chg="modSp add">
        <pc:chgData name="Denis Casaubon (he/him)" userId="5db1a4f4-0dd4-4ac9-b07c-9cf258a85621" providerId="ADAL" clId="{E63C700B-1E38-42D0-8FCD-F0A0462343E9}" dt="2025-04-22T03:19:42.015" v="6" actId="404"/>
        <pc:sldMkLst>
          <pc:docMk/>
          <pc:sldMk cId="3639355853" sldId="5290"/>
        </pc:sldMkLst>
        <pc:graphicFrameChg chg="mod">
          <ac:chgData name="Denis Casaubon (he/him)" userId="5db1a4f4-0dd4-4ac9-b07c-9cf258a85621" providerId="ADAL" clId="{E63C700B-1E38-42D0-8FCD-F0A0462343E9}" dt="2025-04-22T03:19:42.015" v="6" actId="404"/>
          <ac:graphicFrameMkLst>
            <pc:docMk/>
            <pc:sldMk cId="3639355853" sldId="5290"/>
            <ac:graphicFrameMk id="25" creationId="{1F446DF0-6B0D-4450-9CEF-6156BB4A7E50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Count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9866-46A8-979A-EDF6099D6DDE}"/>
              </c:ext>
            </c:extLst>
          </c:dPt>
          <c:dPt>
            <c:idx val="1"/>
            <c:bubble3D val="0"/>
            <c:spPr>
              <a:solidFill>
                <a:schemeClr val="accent3">
                  <a:lumMod val="75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9866-46A8-979A-EDF6099D6DDE}"/>
              </c:ext>
            </c:extLst>
          </c:dPt>
          <c:dPt>
            <c:idx val="2"/>
            <c:bubble3D val="0"/>
            <c:spPr>
              <a:solidFill>
                <a:srgbClr val="7030A0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5-9866-46A8-979A-EDF6099D6DDE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7-9866-46A8-979A-EDF6099D6DDE}"/>
              </c:ext>
            </c:extLst>
          </c:dPt>
          <c:dPt>
            <c:idx val="4"/>
            <c:bubble3D val="0"/>
            <c:spPr>
              <a:solidFill>
                <a:schemeClr val="accent3">
                  <a:lumMod val="5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9-6533-47D6-8233-068198BCA789}"/>
              </c:ext>
            </c:extLst>
          </c:dPt>
          <c:dPt>
            <c:idx val="5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0-D81F-44A4-99C5-243C78A0C18A}"/>
              </c:ext>
            </c:extLst>
          </c:dPt>
          <c:dPt>
            <c:idx val="6"/>
            <c:bubble3D val="0"/>
            <c:spPr>
              <a:solidFill>
                <a:srgbClr val="C00000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D81F-44A4-99C5-243C78A0C18A}"/>
              </c:ext>
            </c:extLst>
          </c:dPt>
          <c:dLbls>
            <c:dLbl>
              <c:idx val="0"/>
              <c:layout>
                <c:manualLayout>
                  <c:x val="2.0836690659547713E-2"/>
                  <c:y val="1.3377057468681534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accent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866-46A8-979A-EDF6099D6DDE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spc="0" baseline="0">
                      <a:solidFill>
                        <a:schemeClr val="accent3">
                          <a:lumMod val="75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9866-46A8-979A-EDF6099D6DDE}"/>
                </c:ext>
              </c:extLst>
            </c:dLbl>
            <c:dLbl>
              <c:idx val="2"/>
              <c:layout>
                <c:manualLayout>
                  <c:x val="-1.0918489804604256E-2"/>
                  <c:y val="5.888495846291780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rgbClr val="7030A0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145528697756053"/>
                      <c:h val="0.2184919386551317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9866-46A8-979A-EDF6099D6DDE}"/>
                </c:ext>
              </c:extLst>
            </c:dLbl>
            <c:dLbl>
              <c:idx val="3"/>
              <c:layout>
                <c:manualLayout>
                  <c:x val="5.725327123860198E-2"/>
                  <c:y val="6.274409056887152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bg1">
                          <a:lumMod val="5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866-46A8-979A-EDF6099D6DDE}"/>
                </c:ext>
              </c:extLst>
            </c:dLbl>
            <c:dLbl>
              <c:idx val="4"/>
              <c:layout>
                <c:manualLayout>
                  <c:x val="-4.6303757021217341E-2"/>
                  <c:y val="3.5672328801752709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accent3">
                          <a:lumMod val="5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2460683152279368"/>
                      <c:h val="0.1918346956780853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9-6533-47D6-8233-068198BCA789}"/>
                </c:ext>
              </c:extLst>
            </c:dLbl>
            <c:dLbl>
              <c:idx val="5"/>
              <c:layout>
                <c:manualLayout>
                  <c:x val="1.1710896389714042E-2"/>
                  <c:y val="-0.3398638239147207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spc="0" baseline="0">
                      <a:solidFill>
                        <a:schemeClr val="accent4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D81F-44A4-99C5-243C78A0C18A}"/>
                </c:ext>
              </c:extLst>
            </c:dLbl>
            <c:dLbl>
              <c:idx val="6"/>
              <c:layout>
                <c:manualLayout>
                  <c:x val="-1.0409685679745815E-2"/>
                  <c:y val="-2.352903396332682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spc="0" baseline="0">
                      <a:solidFill>
                        <a:srgbClr val="C00000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81F-44A4-99C5-243C78A0C18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spc="0" baseline="0">
                    <a:solidFill>
                      <a:schemeClr val="accent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Sheet1!$A$2:$A$8</c:f>
              <c:strCache>
                <c:ptCount val="7"/>
                <c:pt idx="0">
                  <c:v>Fully Classified (41)</c:v>
                </c:pt>
                <c:pt idx="1">
                  <c:v>Separate Procedure (42)</c:v>
                </c:pt>
                <c:pt idx="2">
                  <c:v>Not exact (53)</c:v>
                </c:pt>
                <c:pt idx="3">
                  <c:v>E/M (54)</c:v>
                </c:pt>
                <c:pt idx="4">
                  <c:v>Additional Procedure (55)</c:v>
                </c:pt>
                <c:pt idx="5">
                  <c:v>Unlisted Procedure (60)</c:v>
                </c:pt>
                <c:pt idx="6">
                  <c:v>Unmappable (0)</c:v>
                </c:pt>
              </c:strCache>
            </c:strRef>
          </c:cat>
          <c:val>
            <c:numRef>
              <c:f>Sheet1!$B$2:$B$8</c:f>
              <c:numCache>
                <c:formatCode>0%</c:formatCode>
                <c:ptCount val="7"/>
                <c:pt idx="0">
                  <c:v>0.13687628728988108</c:v>
                </c:pt>
                <c:pt idx="1">
                  <c:v>1.8811042455650788E-2</c:v>
                </c:pt>
                <c:pt idx="2">
                  <c:v>0.41844395721214539</c:v>
                </c:pt>
                <c:pt idx="3">
                  <c:v>8.8864527273935286E-3</c:v>
                </c:pt>
                <c:pt idx="4">
                  <c:v>3.4216995548468541E-2</c:v>
                </c:pt>
                <c:pt idx="5">
                  <c:v>0.22152182579230617</c:v>
                </c:pt>
                <c:pt idx="6">
                  <c:v>0.16124343897415455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4E7-1C4D-AE47-B1EE31F94D48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0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37840" cy="466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70938" y="0"/>
            <a:ext cx="3037840" cy="466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9050499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>
          <a:extLst>
            <a:ext uri="{FF2B5EF4-FFF2-40B4-BE49-F238E27FC236}">
              <a16:creationId xmlns:a16="http://schemas.microsoft.com/office/drawing/2014/main" id="{47C77669-599A-07CE-3DAA-95B2BC7E3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>
            <a:extLst>
              <a:ext uri="{FF2B5EF4-FFF2-40B4-BE49-F238E27FC236}">
                <a16:creationId xmlns:a16="http://schemas.microsoft.com/office/drawing/2014/main" id="{0F89216F-A3E1-68C0-2D5A-0772F46BB9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99" name="Google Shape;99;p1:notes">
            <a:extLst>
              <a:ext uri="{FF2B5EF4-FFF2-40B4-BE49-F238E27FC236}">
                <a16:creationId xmlns:a16="http://schemas.microsoft.com/office/drawing/2014/main" id="{01DBD98F-4EDB-B1F8-D358-4349A5CFCA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55222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also may be helpful is mapping CPT codes to areas-Other AMA products have hierarchy and various data attributes that help organize and navigate to informed code selection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691760-184D-4297-A576-8368A76F340F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6979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solidFill>
                <a:srgbClr val="FF0000"/>
              </a:solidFill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633E5F-3683-0140-832F-D6B972C1BC5D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84551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solidFill>
                  <a:srgbClr val="FF0000"/>
                </a:solidFill>
                <a:cs typeface="Calibri"/>
              </a:rPr>
              <a:t>1035 E/M maps for 157 codes</a:t>
            </a:r>
          </a:p>
          <a:p>
            <a:endParaRPr lang="en-US">
              <a:solidFill>
                <a:srgbClr val="FF0000"/>
              </a:solidFill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633E5F-3683-0140-832F-D6B972C1BC5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870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1300" dirty="0"/>
              <a:t>Outstanding Workflow Questions</a:t>
            </a:r>
            <a:endParaRPr lang="en-US" sz="1300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13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What level of SNOMED concepts is likely to be mapped?</a:t>
            </a:r>
          </a:p>
          <a:p>
            <a:pPr>
              <a:lnSpc>
                <a:spcPct val="150000"/>
              </a:lnSpc>
            </a:pPr>
            <a:r>
              <a:rPr lang="en-US" sz="13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Sensitivity vs specificity in results – multiple outputs that capture the full range of possibilities or one code that may not be what’s billed?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691760-184D-4297-A576-8368A76F340F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03499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633E5F-3683-0140-832F-D6B972C1BC5D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8454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FAA7B7C-BCF4-4226-B195-CE771F4386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6303" cy="685800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210965C-DF07-4C6E-A6AB-EFDD090441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763294" y="3645567"/>
            <a:ext cx="6335882" cy="535531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3200" b="0">
                <a:solidFill>
                  <a:schemeClr val="accent3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</a:lstStyle>
          <a:p>
            <a:pPr lvl="0"/>
            <a:r>
              <a:rPr lang="en-US" dirty="0"/>
              <a:t>Presentation Subtitle</a:t>
            </a:r>
          </a:p>
        </p:txBody>
      </p:sp>
      <p:pic>
        <p:nvPicPr>
          <p:cNvPr id="3" name="Picture 2" descr="Text, logo&#10;&#10;Description automatically generated">
            <a:extLst>
              <a:ext uri="{FF2B5EF4-FFF2-40B4-BE49-F238E27FC236}">
                <a16:creationId xmlns:a16="http://schemas.microsoft.com/office/drawing/2014/main" id="{85DBC1B3-9973-A383-A8E1-DEC586C9172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711" y="275461"/>
            <a:ext cx="3136398" cy="801626"/>
          </a:xfrm>
          <a:prstGeom prst="rect">
            <a:avLst/>
          </a:prstGeom>
        </p:spPr>
      </p:pic>
      <p:sp>
        <p:nvSpPr>
          <p:cNvPr id="4" name="Title 9">
            <a:extLst>
              <a:ext uri="{FF2B5EF4-FFF2-40B4-BE49-F238E27FC236}">
                <a16:creationId xmlns:a16="http://schemas.microsoft.com/office/drawing/2014/main" id="{FCB7F558-F3F2-2C71-4251-E98792B852FD}"/>
              </a:ext>
            </a:extLst>
          </p:cNvPr>
          <p:cNvSpPr>
            <a:spLocks noGrp="1"/>
          </p:cNvSpPr>
          <p:nvPr>
            <p:ph type="title" idx="4294967295" hasCustomPrompt="1"/>
          </p:nvPr>
        </p:nvSpPr>
        <p:spPr>
          <a:xfrm>
            <a:off x="4763292" y="2733676"/>
            <a:ext cx="6335883" cy="911892"/>
          </a:xfrm>
          <a:prstGeom prst="rect">
            <a:avLst/>
          </a:prstGeom>
        </p:spPr>
        <p:txBody>
          <a:bodyPr anchor="b"/>
          <a:lstStyle>
            <a:lvl1pPr algn="r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CA" dirty="0"/>
              <a:t>PRESENTATION TITLE</a:t>
            </a:r>
          </a:p>
        </p:txBody>
      </p:sp>
      <p:sp>
        <p:nvSpPr>
          <p:cNvPr id="5" name="Google Shape;102;p19">
            <a:extLst>
              <a:ext uri="{FF2B5EF4-FFF2-40B4-BE49-F238E27FC236}">
                <a16:creationId xmlns:a16="http://schemas.microsoft.com/office/drawing/2014/main" id="{BC92C4EF-7C64-DA8F-F95C-01B769FB5E27}"/>
              </a:ext>
            </a:extLst>
          </p:cNvPr>
          <p:cNvSpPr txBox="1"/>
          <p:nvPr userDrawn="1"/>
        </p:nvSpPr>
        <p:spPr>
          <a:xfrm>
            <a:off x="2332645" y="1518170"/>
            <a:ext cx="8795730" cy="511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r"/>
            <a:r>
              <a:rPr lang="en-US" sz="2800" b="1" dirty="0">
                <a:solidFill>
                  <a:schemeClr val="bg2"/>
                </a:solidFill>
                <a:latin typeface="+mj-lt"/>
                <a:cs typeface="Arial" panose="020B0604020202020204" pitchFamily="34" charset="0"/>
              </a:rPr>
              <a:t>Strategy to Execution:</a:t>
            </a:r>
          </a:p>
          <a:p>
            <a:pPr lvl="0" algn="r"/>
            <a:r>
              <a:rPr lang="en-US" sz="1800" b="1" dirty="0">
                <a:solidFill>
                  <a:schemeClr val="bg2"/>
                </a:solidFill>
                <a:latin typeface="+mj-lt"/>
                <a:cs typeface="Arial" panose="020B0604020202020204" pitchFamily="34" charset="0"/>
              </a:rPr>
              <a:t>Better Prior Authorization by Integrating Operations, FHIR and CMS-0057</a:t>
            </a:r>
            <a:endParaRPr lang="en-US" sz="1800" b="0" i="0" u="none" strike="noStrike" cap="none" dirty="0">
              <a:solidFill>
                <a:schemeClr val="bg2"/>
              </a:solidFill>
              <a:latin typeface="+mj-lt"/>
              <a:cs typeface="Arial" panose="020B0604020202020204" pitchFamily="34" charset="0"/>
              <a:sym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BF7FDD-131B-74EA-B910-B6EDCDE333D7}"/>
              </a:ext>
            </a:extLst>
          </p:cNvPr>
          <p:cNvSpPr/>
          <p:nvPr userDrawn="1"/>
        </p:nvSpPr>
        <p:spPr>
          <a:xfrm>
            <a:off x="4936303" y="6552771"/>
            <a:ext cx="2051774" cy="159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Footer Placeholder 11">
            <a:extLst>
              <a:ext uri="{FF2B5EF4-FFF2-40B4-BE49-F238E27FC236}">
                <a16:creationId xmlns:a16="http://schemas.microsoft.com/office/drawing/2014/main" id="{4260114E-7EAB-81A6-5172-8B041FF30BBA}"/>
              </a:ext>
            </a:extLst>
          </p:cNvPr>
          <p:cNvSpPr txBox="1">
            <a:spLocks/>
          </p:cNvSpPr>
          <p:nvPr userDrawn="1"/>
        </p:nvSpPr>
        <p:spPr>
          <a:xfrm>
            <a:off x="5087919" y="6581429"/>
            <a:ext cx="6496050" cy="159035"/>
          </a:xfrm>
          <a:prstGeom prst="rect">
            <a:avLst/>
          </a:prstGeom>
        </p:spPr>
        <p:txBody>
          <a:bodyPr lIns="0" tIns="0" rIns="0" bIns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defRPr/>
            </a:pPr>
            <a:r>
              <a:rPr lang="en-US" sz="7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®Health Level Seven and HL7 are registered trademarks of Health Level Seven International, registered with the United States Patent and Trademark Office.</a:t>
            </a:r>
          </a:p>
        </p:txBody>
      </p:sp>
    </p:spTree>
    <p:extLst>
      <p:ext uri="{BB962C8B-B14F-4D97-AF65-F5344CB8AC3E}">
        <p14:creationId xmlns:p14="http://schemas.microsoft.com/office/powerpoint/2010/main" val="4070963016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0C457-9F9E-46F0-A916-CC6DB41D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1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B4887C3B-057F-4D1D-8672-DA58E661878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BCC1CF-727A-9D7C-16E1-5C30259441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36512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77972091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0C457-9F9E-46F0-A916-CC6DB41D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1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B4887C3B-057F-4D1D-8672-DA58E661878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3DC60153-C4A0-4ABD-BB96-7A6F62145B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4900" y="1890031"/>
            <a:ext cx="4794768" cy="1795363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buClr>
                <a:schemeClr val="bg2"/>
              </a:buClr>
              <a:defRPr sz="2400"/>
            </a:lvl1pPr>
            <a:lvl2pPr marL="685800" indent="-228600">
              <a:lnSpc>
                <a:spcPct val="10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sz="2000"/>
            </a:lvl2pPr>
            <a:lvl3pPr>
              <a:lnSpc>
                <a:spcPct val="100000"/>
              </a:lnSpc>
              <a:buClr>
                <a:schemeClr val="accent3"/>
              </a:buClr>
              <a:defRPr sz="1800"/>
            </a:lvl3pPr>
            <a:lvl4pPr marL="1600200" indent="-228600">
              <a:lnSpc>
                <a:spcPct val="100000"/>
              </a:lnSpc>
              <a:buClr>
                <a:schemeClr val="accent4"/>
              </a:buClr>
              <a:buFont typeface="Arial" panose="020B0604020202020204" pitchFamily="34" charset="0"/>
              <a:buChar char="‒"/>
              <a:defRPr sz="1600"/>
            </a:lvl4pPr>
            <a:lvl5pPr>
              <a:lnSpc>
                <a:spcPct val="100000"/>
              </a:lnSpc>
              <a:buClr>
                <a:schemeClr val="bg2"/>
              </a:buClr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14C08CF0-4515-4A31-9BA6-4B5F111047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57950" y="1890030"/>
            <a:ext cx="4794768" cy="1795363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buClr>
                <a:schemeClr val="bg2"/>
              </a:buClr>
              <a:defRPr sz="2400"/>
            </a:lvl1pPr>
            <a:lvl2pPr marL="685800" indent="-228600">
              <a:lnSpc>
                <a:spcPct val="10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sz="2000"/>
            </a:lvl2pPr>
            <a:lvl3pPr>
              <a:lnSpc>
                <a:spcPct val="100000"/>
              </a:lnSpc>
              <a:buClr>
                <a:schemeClr val="accent3"/>
              </a:buClr>
              <a:defRPr sz="1800"/>
            </a:lvl3pPr>
            <a:lvl4pPr marL="1600200" indent="-228600">
              <a:lnSpc>
                <a:spcPct val="100000"/>
              </a:lnSpc>
              <a:buClr>
                <a:schemeClr val="accent4"/>
              </a:buClr>
              <a:buFont typeface="Arial" panose="020B0604020202020204" pitchFamily="34" charset="0"/>
              <a:buChar char="‒"/>
              <a:defRPr sz="1600"/>
            </a:lvl4pPr>
            <a:lvl5pPr>
              <a:lnSpc>
                <a:spcPct val="100000"/>
              </a:lnSpc>
              <a:buClr>
                <a:schemeClr val="bg2"/>
              </a:buClr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DEF1C7-E37F-C422-6CD6-BA12D75E48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36512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26941186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20">
          <p15:clr>
            <a:srgbClr val="FBAE40"/>
          </p15:clr>
        </p15:guide>
        <p15:guide id="3" orient="horz" pos="19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86B4A48-247A-4C16-A6A8-B6C3BA5D1B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6303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38BA55-8814-44D0-977F-268352C716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1" r="-1466" b="-11706"/>
          <a:stretch/>
        </p:blipFill>
        <p:spPr>
          <a:xfrm>
            <a:off x="3713482" y="680665"/>
            <a:ext cx="8288017" cy="354616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3D870D-F2BF-4966-BD69-729039903A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74740" y="1452134"/>
            <a:ext cx="3649526" cy="498041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472005"/>
                </a:solidFill>
              </a:defRPr>
            </a:lvl1pPr>
            <a:lvl2pPr>
              <a:defRPr sz="2000">
                <a:solidFill>
                  <a:srgbClr val="472005"/>
                </a:solidFill>
              </a:defRPr>
            </a:lvl2pPr>
            <a:lvl3pPr>
              <a:defRPr sz="1800">
                <a:solidFill>
                  <a:srgbClr val="472005"/>
                </a:solidFill>
              </a:defRPr>
            </a:lvl3pPr>
            <a:lvl4pPr>
              <a:defRPr sz="1600">
                <a:solidFill>
                  <a:srgbClr val="472005"/>
                </a:solidFill>
              </a:defRPr>
            </a:lvl4pPr>
            <a:lvl5pPr>
              <a:defRPr sz="1600">
                <a:solidFill>
                  <a:srgbClr val="472005"/>
                </a:solidFill>
              </a:defRPr>
            </a:lvl5pPr>
          </a:lstStyle>
          <a:p>
            <a:pPr lvl="0"/>
            <a:r>
              <a:rPr lang="en-US"/>
              <a:t>Level 1 Bullet</a:t>
            </a:r>
          </a:p>
          <a:p>
            <a:pPr lvl="1"/>
            <a:r>
              <a:rPr lang="en-US"/>
              <a:t>Level 2 Bullet</a:t>
            </a:r>
          </a:p>
          <a:p>
            <a:pPr lvl="2"/>
            <a:r>
              <a:rPr lang="en-US"/>
              <a:t>Level 3 Bullet</a:t>
            </a:r>
          </a:p>
          <a:p>
            <a:pPr lvl="3"/>
            <a:r>
              <a:rPr lang="en-US"/>
              <a:t>Level 4 Bullet</a:t>
            </a:r>
          </a:p>
          <a:p>
            <a:pPr lvl="4"/>
            <a:r>
              <a:rPr lang="en-US"/>
              <a:t>Level 5 Bullet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EC59813A-0323-4CF7-BDB8-3CABDC2732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7648" y="1452134"/>
            <a:ext cx="3649526" cy="498041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472005"/>
                </a:solidFill>
              </a:defRPr>
            </a:lvl1pPr>
            <a:lvl2pPr>
              <a:defRPr sz="2000">
                <a:solidFill>
                  <a:srgbClr val="472005"/>
                </a:solidFill>
              </a:defRPr>
            </a:lvl2pPr>
            <a:lvl3pPr>
              <a:defRPr sz="1800">
                <a:solidFill>
                  <a:srgbClr val="472005"/>
                </a:solidFill>
              </a:defRPr>
            </a:lvl3pPr>
            <a:lvl4pPr>
              <a:defRPr sz="1600">
                <a:solidFill>
                  <a:srgbClr val="472005"/>
                </a:solidFill>
              </a:defRPr>
            </a:lvl4pPr>
            <a:lvl5pPr>
              <a:defRPr sz="1600">
                <a:solidFill>
                  <a:srgbClr val="472005"/>
                </a:solidFill>
              </a:defRPr>
            </a:lvl5pPr>
          </a:lstStyle>
          <a:p>
            <a:pPr lvl="0"/>
            <a:r>
              <a:rPr lang="en-US"/>
              <a:t>Level 1 Bullet</a:t>
            </a:r>
          </a:p>
          <a:p>
            <a:pPr lvl="1"/>
            <a:r>
              <a:rPr lang="en-US"/>
              <a:t>Level 2 Bullet</a:t>
            </a:r>
          </a:p>
          <a:p>
            <a:pPr lvl="2"/>
            <a:r>
              <a:rPr lang="en-US"/>
              <a:t>Level 3 Bullet</a:t>
            </a:r>
          </a:p>
          <a:p>
            <a:pPr lvl="3"/>
            <a:r>
              <a:rPr lang="en-US"/>
              <a:t>Level 4 Bullet</a:t>
            </a:r>
          </a:p>
          <a:p>
            <a:pPr lvl="4"/>
            <a:r>
              <a:rPr lang="en-US"/>
              <a:t>Level 5 Bullet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A99DA-F40E-66C3-5002-82CC0D4111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19734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  <p:sp>
        <p:nvSpPr>
          <p:cNvPr id="3" name="Holder 6">
            <a:extLst>
              <a:ext uri="{FF2B5EF4-FFF2-40B4-BE49-F238E27FC236}">
                <a16:creationId xmlns:a16="http://schemas.microsoft.com/office/drawing/2014/main" id="{B7F52926-A9FE-9093-3497-236692AFA6B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1001374" y="6489700"/>
            <a:ext cx="981075" cy="365125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8FE8E2-8837-C885-5A15-05673E5B1106}"/>
              </a:ext>
            </a:extLst>
          </p:cNvPr>
          <p:cNvSpPr/>
          <p:nvPr userDrawn="1"/>
        </p:nvSpPr>
        <p:spPr>
          <a:xfrm>
            <a:off x="4936303" y="6552771"/>
            <a:ext cx="2051774" cy="159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1E1F95DE-ECDC-BB81-81D9-9B53C45DBECD}"/>
              </a:ext>
            </a:extLst>
          </p:cNvPr>
          <p:cNvSpPr txBox="1">
            <a:spLocks/>
          </p:cNvSpPr>
          <p:nvPr userDrawn="1"/>
        </p:nvSpPr>
        <p:spPr>
          <a:xfrm>
            <a:off x="4370276" y="6585627"/>
            <a:ext cx="6816520" cy="20313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Strategy to Execution: Better Prior Authorization by Integrating Operations, FHIR and CMS-0057; </a:t>
            </a:r>
            <a:r>
              <a:rPr lang="en-US" sz="600" dirty="0">
                <a:solidFill>
                  <a:schemeClr val="bg1">
                    <a:lumMod val="65000"/>
                  </a:schemeClr>
                </a:solidFill>
              </a:rPr>
              <a:t>April 2025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  </a:t>
            </a:r>
            <a:r>
              <a:rPr lang="en-CA" dirty="0"/>
              <a:t>© 2025 HL7® International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747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83226" y="4661755"/>
            <a:ext cx="10199329" cy="917003"/>
          </a:xfrm>
        </p:spPr>
        <p:txBody>
          <a:bodyPr>
            <a:norm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991585" y="2382400"/>
            <a:ext cx="10190792" cy="219149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lnSpc>
                <a:spcPct val="9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6" name="Picture 5" descr="AMA logo">
            <a:extLst>
              <a:ext uri="{FF2B5EF4-FFF2-40B4-BE49-F238E27FC236}">
                <a16:creationId xmlns:a16="http://schemas.microsoft.com/office/drawing/2014/main" id="{05F5A386-AEC8-E94D-88E5-3E2290BC38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5467" y="414528"/>
            <a:ext cx="1761067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4469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E359902-25D4-9B48-874E-E1A3C84CE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33A5970E-9FBC-F54F-8BB2-5D3D3E7F86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573" y="1771311"/>
            <a:ext cx="10515600" cy="45372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rgbClr val="000000"/>
                </a:solidFill>
              </a:defRPr>
            </a:lvl1pPr>
            <a:lvl2pPr marL="914377" indent="-304792">
              <a:buSzPct val="95000"/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1523962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2133547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09408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766424"/>
            <a:ext cx="5156200" cy="4469784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 marL="914377" indent="-304792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1523962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2133547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766424"/>
            <a:ext cx="5156200" cy="4469784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 marL="914377" indent="-304792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1523962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2133547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12133F8-DEFA-8145-89CC-D83720DE8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5141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766424"/>
            <a:ext cx="3393141" cy="4469784"/>
          </a:xfrm>
        </p:spPr>
        <p:txBody>
          <a:bodyPr/>
          <a:lstStyle>
            <a:lvl1pPr defTabSz="609585">
              <a:defRPr>
                <a:solidFill>
                  <a:srgbClr val="000000"/>
                </a:solidFill>
              </a:defRPr>
            </a:lvl1pPr>
            <a:lvl2pPr marL="609585" indent="-304792" defTabSz="609585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914377" indent="-304792" defTabSz="609585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1219170" indent="-304792" defTabSz="609585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 marL="1523962" defTabSz="609585"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12133F8-DEFA-8145-89CC-D83720DE8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FFDAC12-AECD-EBF8-1FCD-DFF77119CEB7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398687" y="1762937"/>
            <a:ext cx="3393141" cy="4469784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 marL="609585" indent="-304792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914377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1219170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 marL="1523962"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13C177F-40CE-E1FD-F65F-14D1842F2AF3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7959174" y="1759451"/>
            <a:ext cx="3393141" cy="4469784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 marL="609585" indent="-304792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914377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1219170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 marL="1523962"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912227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2C7EF6A-DD33-7449-B5FB-6713C84C7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37631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E359902-25D4-9B48-874E-E1A3C84CE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8B2209-B006-9944-8A59-C4BD357A5BB6}"/>
              </a:ext>
            </a:extLst>
          </p:cNvPr>
          <p:cNvSpPr txBox="1"/>
          <p:nvPr/>
        </p:nvSpPr>
        <p:spPr>
          <a:xfrm>
            <a:off x="10055257" y="163399"/>
            <a:ext cx="2136743" cy="461665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marL="0" marR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Confidential and proprietary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E91913EE-B5F9-56CE-0E08-EEED82E9F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573" y="1771311"/>
            <a:ext cx="10515600" cy="45372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rgbClr val="000000"/>
                </a:solidFill>
              </a:defRPr>
            </a:lvl1pPr>
            <a:lvl2pPr marL="914377" indent="-304792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1523962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2133547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36967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12133F8-DEFA-8145-89CC-D83720DE8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4DB66D-50D3-7C4B-B4DD-B66C0DEE1B4F}"/>
              </a:ext>
            </a:extLst>
          </p:cNvPr>
          <p:cNvSpPr txBox="1"/>
          <p:nvPr/>
        </p:nvSpPr>
        <p:spPr>
          <a:xfrm>
            <a:off x="10055257" y="163399"/>
            <a:ext cx="2136743" cy="461665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marL="0" marR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Confidential and proprietary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C403B4C-1AF0-3970-FF39-AECDAED23C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766424"/>
            <a:ext cx="5156200" cy="4469784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 marL="914377" indent="-304792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1523962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2133547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9FDDAF1-3EDB-6B61-D006-A80AFB27EA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766424"/>
            <a:ext cx="5156200" cy="4469784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 marL="914377" indent="-304792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1523962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2133547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62747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E8DA59A-9CB6-4EF8-84D5-BB0533F59D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534" y="0"/>
            <a:ext cx="5373466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9C41A2-7EB3-438C-A345-77D58413DF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41529" y="3348989"/>
            <a:ext cx="6324777" cy="53553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l">
              <a:buNone/>
              <a:defRPr sz="3200">
                <a:solidFill>
                  <a:schemeClr val="accent3"/>
                </a:solidFill>
              </a:defRPr>
            </a:lvl1pPr>
          </a:lstStyle>
          <a:p>
            <a:r>
              <a:rPr lang="en-US" dirty="0">
                <a:solidFill>
                  <a:srgbClr val="CB915F"/>
                </a:solidFill>
              </a:rPr>
              <a:t>Section Subtitle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00FB23-823C-744E-C8B9-004E6345A0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41707" y="2733724"/>
            <a:ext cx="6324599" cy="535532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rgbClr val="51657F"/>
                </a:solidFill>
                <a:latin typeface="+mn-lt"/>
              </a:defRPr>
            </a:lvl1pPr>
          </a:lstStyle>
          <a:p>
            <a:r>
              <a:rPr lang="en-US" dirty="0"/>
              <a:t>SECTION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0948351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766424"/>
            <a:ext cx="3393141" cy="4469784"/>
          </a:xfrm>
        </p:spPr>
        <p:txBody>
          <a:bodyPr/>
          <a:lstStyle>
            <a:lvl1pPr defTabSz="609585">
              <a:defRPr>
                <a:solidFill>
                  <a:srgbClr val="000000"/>
                </a:solidFill>
              </a:defRPr>
            </a:lvl1pPr>
            <a:lvl2pPr marL="609585" indent="-304792" defTabSz="609585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914377" indent="-304792" defTabSz="609585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1219170" indent="-304792" defTabSz="609585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 marL="1523962" defTabSz="609585"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12133F8-DEFA-8145-89CC-D83720DE8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FFDAC12-AECD-EBF8-1FCD-DFF77119CEB7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398687" y="1762937"/>
            <a:ext cx="3393141" cy="4469784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 marL="609585" indent="-304792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914377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1219170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 marL="1523962"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13C177F-40CE-E1FD-F65F-14D1842F2AF3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7959174" y="1759451"/>
            <a:ext cx="3393141" cy="4469784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 marL="609585" indent="-304792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914377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1219170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 marL="1523962"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2E0097-B64E-D7E1-1CE7-C94217D33DEF}"/>
              </a:ext>
            </a:extLst>
          </p:cNvPr>
          <p:cNvSpPr txBox="1"/>
          <p:nvPr/>
        </p:nvSpPr>
        <p:spPr>
          <a:xfrm>
            <a:off x="10055257" y="163399"/>
            <a:ext cx="2136743" cy="461665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marL="0" marR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10767310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2C7EF6A-DD33-7449-B5FB-6713C84C7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97A610-4F7A-3749-8F2E-95CD62FA9FE8}"/>
              </a:ext>
            </a:extLst>
          </p:cNvPr>
          <p:cNvSpPr txBox="1"/>
          <p:nvPr/>
        </p:nvSpPr>
        <p:spPr>
          <a:xfrm>
            <a:off x="10055257" y="163399"/>
            <a:ext cx="2136743" cy="461665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marL="0" marR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10605153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4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05FB6C3-CFDE-4C40-BE64-529A31BCD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017" y="1498600"/>
            <a:ext cx="10222523" cy="2675467"/>
          </a:xfrm>
          <a:prstGeom prst="rect">
            <a:avLst/>
          </a:prstGeom>
          <a:ln w="0">
            <a:noFill/>
          </a:ln>
        </p:spPr>
        <p:txBody>
          <a:bodyPr anchor="ctr">
            <a:normAutofit/>
          </a:bodyPr>
          <a:lstStyle>
            <a:lvl1pPr algn="l">
              <a:lnSpc>
                <a:spcPts val="5733"/>
              </a:lnSpc>
              <a:defRPr sz="5333" spc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731C5F-4AD1-DAC9-D64D-8A9034C1F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0550" y="4733366"/>
            <a:ext cx="735916" cy="1124703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870656-3364-A9A2-788C-377A036D9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618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1642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5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05FB6C3-CFDE-4C40-BE64-529A31BCD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017" y="1498600"/>
            <a:ext cx="10222523" cy="2675467"/>
          </a:xfrm>
          <a:prstGeom prst="rect">
            <a:avLst/>
          </a:prstGeom>
          <a:ln w="0">
            <a:noFill/>
          </a:ln>
        </p:spPr>
        <p:txBody>
          <a:bodyPr anchor="ctr">
            <a:normAutofit/>
          </a:bodyPr>
          <a:lstStyle>
            <a:lvl1pPr algn="l">
              <a:lnSpc>
                <a:spcPts val="5733"/>
              </a:lnSpc>
              <a:defRPr sz="5333" spc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731C5F-4AD1-DAC9-D64D-8A9034C1F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0550" y="4733366"/>
            <a:ext cx="735916" cy="112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3015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i19_1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87E1A22-9763-F444-93DA-F4507D539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017" y="1498600"/>
            <a:ext cx="10222523" cy="2675467"/>
          </a:xfrm>
          <a:prstGeom prst="rect">
            <a:avLst/>
          </a:prstGeom>
          <a:ln w="0">
            <a:noFill/>
          </a:ln>
        </p:spPr>
        <p:txBody>
          <a:bodyPr anchor="ctr">
            <a:normAutofit/>
          </a:bodyPr>
          <a:lstStyle>
            <a:lvl1pPr algn="l">
              <a:lnSpc>
                <a:spcPts val="5733"/>
              </a:lnSpc>
              <a:defRPr sz="5333" spc="0">
                <a:ln>
                  <a:noFill/>
                </a:ln>
                <a:solidFill>
                  <a:srgbClr val="45266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12">
            <a:extLst>
              <a:ext uri="{FF2B5EF4-FFF2-40B4-BE49-F238E27FC236}">
                <a16:creationId xmlns:a16="http://schemas.microsoft.com/office/drawing/2014/main" id="{8BDE6DCB-1812-1B4E-9DF9-DD1CC7FEEB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73872" y="6393951"/>
            <a:ext cx="1234440" cy="366183"/>
          </a:xfrm>
        </p:spPr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EC552E1-0C28-C7BE-AAEE-2895474F17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0550" y="4733366"/>
            <a:ext cx="735916" cy="112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2165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i19_1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87E1A22-9763-F444-93DA-F4507D539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017" y="1498600"/>
            <a:ext cx="10222523" cy="2675467"/>
          </a:xfrm>
          <a:prstGeom prst="rect">
            <a:avLst/>
          </a:prstGeom>
          <a:ln w="0">
            <a:noFill/>
          </a:ln>
        </p:spPr>
        <p:txBody>
          <a:bodyPr anchor="ctr">
            <a:normAutofit/>
          </a:bodyPr>
          <a:lstStyle>
            <a:lvl1pPr algn="l">
              <a:lnSpc>
                <a:spcPts val="5733"/>
              </a:lnSpc>
              <a:defRPr sz="5333" spc="0">
                <a:ln>
                  <a:noFill/>
                </a:ln>
                <a:solidFill>
                  <a:srgbClr val="45266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12">
            <a:extLst>
              <a:ext uri="{FF2B5EF4-FFF2-40B4-BE49-F238E27FC236}">
                <a16:creationId xmlns:a16="http://schemas.microsoft.com/office/drawing/2014/main" id="{8BDE6DCB-1812-1B4E-9DF9-DD1CC7FEEB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73872" y="6393951"/>
            <a:ext cx="1234440" cy="366183"/>
          </a:xfrm>
        </p:spPr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A5AB08-14E3-3686-12B8-41B3A0B4A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0550" y="4733366"/>
            <a:ext cx="735916" cy="112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42197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MA logo&#10;&#10;Physicians’ powerful ally in patient care">
            <a:extLst>
              <a:ext uri="{FF2B5EF4-FFF2-40B4-BE49-F238E27FC236}">
                <a16:creationId xmlns:a16="http://schemas.microsoft.com/office/drawing/2014/main" id="{7CE4D69E-57A6-4C47-A98E-D762EA1BE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354" y="1921934"/>
            <a:ext cx="6265293" cy="2667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3734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C7841-4B3F-4067-7F03-1F886ABEFF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20994F-2831-BF34-5275-4B3A679F2F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F0CFC0-71E8-82E2-349B-8696ED9A6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290F9-F0EA-427E-A4FA-3E6F57D2560C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42963-6446-DDEB-E645-1BBA16408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E618F9-5C2C-8C89-7F9F-A83C3952A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102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86B4A48-247A-4C16-A6A8-B6C3BA5D1B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6303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38BA55-8814-44D0-977F-268352C716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1" r="-1466" b="-11706"/>
          <a:stretch/>
        </p:blipFill>
        <p:spPr>
          <a:xfrm>
            <a:off x="3713482" y="680665"/>
            <a:ext cx="8288017" cy="354616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3D870D-F2BF-4966-BD69-729039903A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74740" y="1452134"/>
            <a:ext cx="7849086" cy="498041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472005"/>
                </a:solidFill>
              </a:defRPr>
            </a:lvl1pPr>
            <a:lvl2pPr>
              <a:defRPr sz="2000">
                <a:solidFill>
                  <a:srgbClr val="472005"/>
                </a:solidFill>
              </a:defRPr>
            </a:lvl2pPr>
            <a:lvl3pPr>
              <a:defRPr sz="1800">
                <a:solidFill>
                  <a:srgbClr val="472005"/>
                </a:solidFill>
              </a:defRPr>
            </a:lvl3pPr>
            <a:lvl4pPr>
              <a:defRPr sz="1600">
                <a:solidFill>
                  <a:srgbClr val="472005"/>
                </a:solidFill>
              </a:defRPr>
            </a:lvl4pPr>
            <a:lvl5pPr>
              <a:defRPr sz="1600">
                <a:solidFill>
                  <a:srgbClr val="472005"/>
                </a:solidFill>
              </a:defRPr>
            </a:lvl5pPr>
          </a:lstStyle>
          <a:p>
            <a:pPr lvl="0"/>
            <a:r>
              <a:rPr lang="en-US"/>
              <a:t>Level 1 Bullet</a:t>
            </a:r>
          </a:p>
          <a:p>
            <a:pPr lvl="1"/>
            <a:r>
              <a:rPr lang="en-US"/>
              <a:t>Level 2 Bullet</a:t>
            </a:r>
          </a:p>
          <a:p>
            <a:pPr lvl="2"/>
            <a:r>
              <a:rPr lang="en-US"/>
              <a:t>Level 3 Bullet</a:t>
            </a:r>
          </a:p>
          <a:p>
            <a:pPr lvl="3"/>
            <a:r>
              <a:rPr lang="en-US"/>
              <a:t>Level 4 Bullet</a:t>
            </a:r>
          </a:p>
          <a:p>
            <a:pPr lvl="4"/>
            <a:r>
              <a:rPr lang="en-US"/>
              <a:t>Level 5 Bullet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A99DA-F40E-66C3-5002-82CC0D4111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19734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  <p:sp>
        <p:nvSpPr>
          <p:cNvPr id="3" name="Holder 6">
            <a:extLst>
              <a:ext uri="{FF2B5EF4-FFF2-40B4-BE49-F238E27FC236}">
                <a16:creationId xmlns:a16="http://schemas.microsoft.com/office/drawing/2014/main" id="{B7F52926-A9FE-9093-3497-236692AFA6B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1401424" y="6489700"/>
            <a:ext cx="581025" cy="365125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DEB901-1488-2139-CEA4-36184AA8226B}"/>
              </a:ext>
            </a:extLst>
          </p:cNvPr>
          <p:cNvSpPr/>
          <p:nvPr userDrawn="1"/>
        </p:nvSpPr>
        <p:spPr>
          <a:xfrm>
            <a:off x="4936303" y="6552771"/>
            <a:ext cx="2051774" cy="159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0C86904-2559-0628-8373-A6E915EA57C8}"/>
              </a:ext>
            </a:extLst>
          </p:cNvPr>
          <p:cNvSpPr txBox="1">
            <a:spLocks/>
          </p:cNvSpPr>
          <p:nvPr userDrawn="1"/>
        </p:nvSpPr>
        <p:spPr>
          <a:xfrm>
            <a:off x="4370276" y="6585627"/>
            <a:ext cx="6816520" cy="20313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Strategy to Execution: Better Prior Authorization by Integrating Operations, FHIR and CMS-0057; </a:t>
            </a:r>
            <a:r>
              <a:rPr lang="en-US" sz="600" dirty="0">
                <a:solidFill>
                  <a:schemeClr val="bg1">
                    <a:lumMod val="65000"/>
                  </a:schemeClr>
                </a:solidFill>
              </a:rPr>
              <a:t>April 2025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  </a:t>
            </a:r>
            <a:r>
              <a:rPr lang="en-CA" dirty="0"/>
              <a:t>© 2025 HL7® International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344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0C457-9F9E-46F0-A916-CC6DB41D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1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B4887C3B-057F-4D1D-8672-DA58E661878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BCC1CF-727A-9D7C-16E1-5C30259441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36512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17300327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0C457-9F9E-46F0-A916-CC6DB41D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1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B4887C3B-057F-4D1D-8672-DA58E661878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3DC60153-C4A0-4ABD-BB96-7A6F62145B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4900" y="1890031"/>
            <a:ext cx="4794768" cy="1795363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buClr>
                <a:schemeClr val="bg2"/>
              </a:buClr>
              <a:defRPr sz="2400"/>
            </a:lvl1pPr>
            <a:lvl2pPr marL="685800" indent="-228600">
              <a:lnSpc>
                <a:spcPct val="10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sz="2000"/>
            </a:lvl2pPr>
            <a:lvl3pPr>
              <a:lnSpc>
                <a:spcPct val="100000"/>
              </a:lnSpc>
              <a:buClr>
                <a:schemeClr val="accent3"/>
              </a:buClr>
              <a:defRPr sz="1800"/>
            </a:lvl3pPr>
            <a:lvl4pPr marL="1600200" indent="-228600">
              <a:lnSpc>
                <a:spcPct val="100000"/>
              </a:lnSpc>
              <a:buClr>
                <a:schemeClr val="accent4"/>
              </a:buClr>
              <a:buFont typeface="Arial" panose="020B0604020202020204" pitchFamily="34" charset="0"/>
              <a:buChar char="‒"/>
              <a:defRPr sz="1600"/>
            </a:lvl4pPr>
            <a:lvl5pPr>
              <a:lnSpc>
                <a:spcPct val="100000"/>
              </a:lnSpc>
              <a:buClr>
                <a:schemeClr val="bg2"/>
              </a:buClr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14C08CF0-4515-4A31-9BA6-4B5F111047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57950" y="1890030"/>
            <a:ext cx="4794768" cy="1795363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buClr>
                <a:schemeClr val="bg2"/>
              </a:buClr>
              <a:defRPr sz="2400"/>
            </a:lvl1pPr>
            <a:lvl2pPr marL="685800" indent="-228600">
              <a:lnSpc>
                <a:spcPct val="10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sz="2000"/>
            </a:lvl2pPr>
            <a:lvl3pPr>
              <a:lnSpc>
                <a:spcPct val="100000"/>
              </a:lnSpc>
              <a:buClr>
                <a:schemeClr val="accent3"/>
              </a:buClr>
              <a:defRPr sz="1800"/>
            </a:lvl3pPr>
            <a:lvl4pPr marL="1600200" indent="-228600">
              <a:lnSpc>
                <a:spcPct val="100000"/>
              </a:lnSpc>
              <a:buClr>
                <a:schemeClr val="accent4"/>
              </a:buClr>
              <a:buFont typeface="Arial" panose="020B0604020202020204" pitchFamily="34" charset="0"/>
              <a:buChar char="‒"/>
              <a:defRPr sz="1600"/>
            </a:lvl4pPr>
            <a:lvl5pPr>
              <a:lnSpc>
                <a:spcPct val="100000"/>
              </a:lnSpc>
              <a:buClr>
                <a:schemeClr val="bg2"/>
              </a:buClr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DEF1C7-E37F-C422-6CD6-BA12D75E48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36512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5988972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20" userDrawn="1">
          <p15:clr>
            <a:srgbClr val="FBAE40"/>
          </p15:clr>
        </p15:guide>
        <p15:guide id="3" orient="horz" pos="19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86B4A48-247A-4C16-A6A8-B6C3BA5D1B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6303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38BA55-8814-44D0-977F-268352C716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1" r="-1466" b="-11706"/>
          <a:stretch/>
        </p:blipFill>
        <p:spPr>
          <a:xfrm>
            <a:off x="3713482" y="680665"/>
            <a:ext cx="8288017" cy="354616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3D870D-F2BF-4966-BD69-729039903A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74740" y="1452134"/>
            <a:ext cx="3649526" cy="498041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472005"/>
                </a:solidFill>
              </a:defRPr>
            </a:lvl1pPr>
            <a:lvl2pPr>
              <a:defRPr sz="2000">
                <a:solidFill>
                  <a:srgbClr val="472005"/>
                </a:solidFill>
              </a:defRPr>
            </a:lvl2pPr>
            <a:lvl3pPr>
              <a:defRPr sz="1800">
                <a:solidFill>
                  <a:srgbClr val="472005"/>
                </a:solidFill>
              </a:defRPr>
            </a:lvl3pPr>
            <a:lvl4pPr>
              <a:defRPr sz="1600">
                <a:solidFill>
                  <a:srgbClr val="472005"/>
                </a:solidFill>
              </a:defRPr>
            </a:lvl4pPr>
            <a:lvl5pPr>
              <a:defRPr sz="1600">
                <a:solidFill>
                  <a:srgbClr val="472005"/>
                </a:solidFill>
              </a:defRPr>
            </a:lvl5pPr>
          </a:lstStyle>
          <a:p>
            <a:pPr lvl="0"/>
            <a:r>
              <a:rPr lang="en-US"/>
              <a:t>Level 1 Bullet</a:t>
            </a:r>
          </a:p>
          <a:p>
            <a:pPr lvl="1"/>
            <a:r>
              <a:rPr lang="en-US"/>
              <a:t>Level 2 Bullet</a:t>
            </a:r>
          </a:p>
          <a:p>
            <a:pPr lvl="2"/>
            <a:r>
              <a:rPr lang="en-US"/>
              <a:t>Level 3 Bullet</a:t>
            </a:r>
          </a:p>
          <a:p>
            <a:pPr lvl="3"/>
            <a:r>
              <a:rPr lang="en-US"/>
              <a:t>Level 4 Bullet</a:t>
            </a:r>
          </a:p>
          <a:p>
            <a:pPr lvl="4"/>
            <a:r>
              <a:rPr lang="en-US"/>
              <a:t>Level 5 Bullet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EC59813A-0323-4CF7-BDB8-3CABDC2732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7648" y="1452134"/>
            <a:ext cx="3649526" cy="498041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472005"/>
                </a:solidFill>
              </a:defRPr>
            </a:lvl1pPr>
            <a:lvl2pPr>
              <a:defRPr sz="2000">
                <a:solidFill>
                  <a:srgbClr val="472005"/>
                </a:solidFill>
              </a:defRPr>
            </a:lvl2pPr>
            <a:lvl3pPr>
              <a:defRPr sz="1800">
                <a:solidFill>
                  <a:srgbClr val="472005"/>
                </a:solidFill>
              </a:defRPr>
            </a:lvl3pPr>
            <a:lvl4pPr>
              <a:defRPr sz="1600">
                <a:solidFill>
                  <a:srgbClr val="472005"/>
                </a:solidFill>
              </a:defRPr>
            </a:lvl4pPr>
            <a:lvl5pPr>
              <a:defRPr sz="1600">
                <a:solidFill>
                  <a:srgbClr val="472005"/>
                </a:solidFill>
              </a:defRPr>
            </a:lvl5pPr>
          </a:lstStyle>
          <a:p>
            <a:pPr lvl="0"/>
            <a:r>
              <a:rPr lang="en-US"/>
              <a:t>Level 1 Bullet</a:t>
            </a:r>
          </a:p>
          <a:p>
            <a:pPr lvl="1"/>
            <a:r>
              <a:rPr lang="en-US"/>
              <a:t>Level 2 Bullet</a:t>
            </a:r>
          </a:p>
          <a:p>
            <a:pPr lvl="2"/>
            <a:r>
              <a:rPr lang="en-US"/>
              <a:t>Level 3 Bullet</a:t>
            </a:r>
          </a:p>
          <a:p>
            <a:pPr lvl="3"/>
            <a:r>
              <a:rPr lang="en-US"/>
              <a:t>Level 4 Bullet</a:t>
            </a:r>
          </a:p>
          <a:p>
            <a:pPr lvl="4"/>
            <a:r>
              <a:rPr lang="en-US"/>
              <a:t>Level 5 Bullet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A99DA-F40E-66C3-5002-82CC0D4111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19734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  <p:sp>
        <p:nvSpPr>
          <p:cNvPr id="3" name="Holder 6">
            <a:extLst>
              <a:ext uri="{FF2B5EF4-FFF2-40B4-BE49-F238E27FC236}">
                <a16:creationId xmlns:a16="http://schemas.microsoft.com/office/drawing/2014/main" id="{B7F52926-A9FE-9093-3497-236692AFA6B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1001374" y="6489700"/>
            <a:ext cx="981075" cy="365125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8FE8E2-8837-C885-5A15-05673E5B1106}"/>
              </a:ext>
            </a:extLst>
          </p:cNvPr>
          <p:cNvSpPr/>
          <p:nvPr userDrawn="1"/>
        </p:nvSpPr>
        <p:spPr>
          <a:xfrm>
            <a:off x="4936303" y="6552771"/>
            <a:ext cx="2051774" cy="159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1E1F95DE-ECDC-BB81-81D9-9B53C45DBECD}"/>
              </a:ext>
            </a:extLst>
          </p:cNvPr>
          <p:cNvSpPr txBox="1">
            <a:spLocks/>
          </p:cNvSpPr>
          <p:nvPr userDrawn="1"/>
        </p:nvSpPr>
        <p:spPr>
          <a:xfrm>
            <a:off x="4370276" y="6585627"/>
            <a:ext cx="6816520" cy="20313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Strategy to Execution: Better Prior Authorization by Integrating Operations, FHIR and CMS-0057; April 2025  </a:t>
            </a:r>
            <a:r>
              <a:rPr lang="en-CA" sz="800" dirty="0"/>
              <a:t>© 2025 </a:t>
            </a:r>
            <a:r>
              <a:rPr lang="en-CA" dirty="0"/>
              <a:t>HL7® International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381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FAA7B7C-BCF4-4226-B195-CE771F4386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6303" cy="685800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210965C-DF07-4C6E-A6AB-EFDD090441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763293" y="2677278"/>
            <a:ext cx="6335882" cy="911892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3200" b="1">
                <a:solidFill>
                  <a:schemeClr val="accent1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</a:lstStyle>
          <a:p>
            <a:pPr lvl="0"/>
            <a:r>
              <a:rPr lang="en-US" dirty="0"/>
              <a:t>PRESENTATION TITLE</a:t>
            </a:r>
          </a:p>
        </p:txBody>
      </p:sp>
      <p:pic>
        <p:nvPicPr>
          <p:cNvPr id="3" name="Picture 2" descr="Text, logo&#10;&#10;Description automatically generated">
            <a:extLst>
              <a:ext uri="{FF2B5EF4-FFF2-40B4-BE49-F238E27FC236}">
                <a16:creationId xmlns:a16="http://schemas.microsoft.com/office/drawing/2014/main" id="{85DBC1B3-9973-A383-A8E1-DEC586C9172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711" y="275461"/>
            <a:ext cx="3136398" cy="801626"/>
          </a:xfrm>
          <a:prstGeom prst="rect">
            <a:avLst/>
          </a:prstGeom>
        </p:spPr>
      </p:pic>
      <p:sp>
        <p:nvSpPr>
          <p:cNvPr id="5" name="Google Shape;102;p19">
            <a:extLst>
              <a:ext uri="{FF2B5EF4-FFF2-40B4-BE49-F238E27FC236}">
                <a16:creationId xmlns:a16="http://schemas.microsoft.com/office/drawing/2014/main" id="{BC92C4EF-7C64-DA8F-F95C-01B769FB5E27}"/>
              </a:ext>
            </a:extLst>
          </p:cNvPr>
          <p:cNvSpPr txBox="1"/>
          <p:nvPr userDrawn="1"/>
        </p:nvSpPr>
        <p:spPr>
          <a:xfrm>
            <a:off x="2332645" y="1518170"/>
            <a:ext cx="8795730" cy="511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r"/>
            <a:r>
              <a:rPr lang="en-US" sz="2800" b="1" dirty="0">
                <a:solidFill>
                  <a:schemeClr val="bg2"/>
                </a:solidFill>
                <a:latin typeface="+mj-lt"/>
                <a:cs typeface="Arial" panose="020B0604020202020204" pitchFamily="34" charset="0"/>
              </a:rPr>
              <a:t>Strategy to Execution:</a:t>
            </a:r>
          </a:p>
          <a:p>
            <a:pPr lvl="0" algn="r"/>
            <a:r>
              <a:rPr lang="en-US" sz="1800" b="1" dirty="0">
                <a:solidFill>
                  <a:schemeClr val="bg2"/>
                </a:solidFill>
                <a:latin typeface="+mj-lt"/>
                <a:cs typeface="Arial" panose="020B0604020202020204" pitchFamily="34" charset="0"/>
              </a:rPr>
              <a:t>Better Prior Authorization by Integrating Operations, FHIR and CMS-0057</a:t>
            </a:r>
            <a:endParaRPr lang="en-US" sz="1800" b="0" i="0" u="none" strike="noStrike" cap="none" dirty="0">
              <a:solidFill>
                <a:schemeClr val="bg2"/>
              </a:solidFill>
              <a:latin typeface="+mj-lt"/>
              <a:cs typeface="Arial" panose="020B0604020202020204" pitchFamily="34" charset="0"/>
              <a:sym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BF7FDD-131B-74EA-B910-B6EDCDE333D7}"/>
              </a:ext>
            </a:extLst>
          </p:cNvPr>
          <p:cNvSpPr/>
          <p:nvPr userDrawn="1"/>
        </p:nvSpPr>
        <p:spPr>
          <a:xfrm>
            <a:off x="4936303" y="6552771"/>
            <a:ext cx="2051774" cy="159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Footer Placeholder 11">
            <a:extLst>
              <a:ext uri="{FF2B5EF4-FFF2-40B4-BE49-F238E27FC236}">
                <a16:creationId xmlns:a16="http://schemas.microsoft.com/office/drawing/2014/main" id="{4260114E-7EAB-81A6-5172-8B041FF30BBA}"/>
              </a:ext>
            </a:extLst>
          </p:cNvPr>
          <p:cNvSpPr txBox="1">
            <a:spLocks/>
          </p:cNvSpPr>
          <p:nvPr userDrawn="1"/>
        </p:nvSpPr>
        <p:spPr>
          <a:xfrm>
            <a:off x="5087919" y="6581429"/>
            <a:ext cx="6496050" cy="159035"/>
          </a:xfrm>
          <a:prstGeom prst="rect">
            <a:avLst/>
          </a:prstGeom>
        </p:spPr>
        <p:txBody>
          <a:bodyPr lIns="0" tIns="0" rIns="0" bIns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defRPr/>
            </a:pPr>
            <a:r>
              <a:rPr lang="en-US" sz="7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®Health Level Seven and HL7 are registered trademarks of Health Level Seven International, registered with the United States Patent and Trademark Office.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6F295D07-E05E-A8EC-4E16-09E68757537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63293" y="3595969"/>
            <a:ext cx="6335882" cy="535531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3200" b="0">
                <a:solidFill>
                  <a:schemeClr val="accent3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3567665793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E8DA59A-9CB6-4EF8-84D5-BB0533F59D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534" y="0"/>
            <a:ext cx="5373466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9C41A2-7EB3-438C-A345-77D58413DF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41529" y="3348989"/>
            <a:ext cx="6324777" cy="53553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l">
              <a:buNone/>
              <a:defRPr sz="3200">
                <a:solidFill>
                  <a:schemeClr val="accent3"/>
                </a:solidFill>
              </a:defRPr>
            </a:lvl1pPr>
          </a:lstStyle>
          <a:p>
            <a:r>
              <a:rPr lang="en-US" dirty="0">
                <a:solidFill>
                  <a:srgbClr val="CB915F"/>
                </a:solidFill>
              </a:rPr>
              <a:t>Section Subtitle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00FB23-823C-744E-C8B9-004E6345A0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41707" y="2733724"/>
            <a:ext cx="6324599" cy="535532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rgbClr val="51657F"/>
                </a:solidFill>
                <a:latin typeface="+mn-lt"/>
              </a:defRPr>
            </a:lvl1pPr>
          </a:lstStyle>
          <a:p>
            <a:r>
              <a:rPr lang="en-US" dirty="0"/>
              <a:t>SECTION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61389720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86B4A48-247A-4C16-A6A8-B6C3BA5D1B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6303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38BA55-8814-44D0-977F-268352C716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1" r="-1466" b="-11706"/>
          <a:stretch/>
        </p:blipFill>
        <p:spPr>
          <a:xfrm>
            <a:off x="3713482" y="680665"/>
            <a:ext cx="8288017" cy="354616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3D870D-F2BF-4966-BD69-729039903A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74740" y="1452134"/>
            <a:ext cx="7849086" cy="498041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472005"/>
                </a:solidFill>
              </a:defRPr>
            </a:lvl1pPr>
            <a:lvl2pPr>
              <a:defRPr sz="2000">
                <a:solidFill>
                  <a:srgbClr val="472005"/>
                </a:solidFill>
              </a:defRPr>
            </a:lvl2pPr>
            <a:lvl3pPr>
              <a:defRPr sz="1800">
                <a:solidFill>
                  <a:srgbClr val="472005"/>
                </a:solidFill>
              </a:defRPr>
            </a:lvl3pPr>
            <a:lvl4pPr>
              <a:defRPr sz="1600">
                <a:solidFill>
                  <a:srgbClr val="472005"/>
                </a:solidFill>
              </a:defRPr>
            </a:lvl4pPr>
            <a:lvl5pPr>
              <a:defRPr sz="1600">
                <a:solidFill>
                  <a:srgbClr val="472005"/>
                </a:solidFill>
              </a:defRPr>
            </a:lvl5pPr>
          </a:lstStyle>
          <a:p>
            <a:pPr lvl="0"/>
            <a:r>
              <a:rPr lang="en-US"/>
              <a:t>Level 1 Bullet</a:t>
            </a:r>
          </a:p>
          <a:p>
            <a:pPr lvl="1"/>
            <a:r>
              <a:rPr lang="en-US"/>
              <a:t>Level 2 Bullet</a:t>
            </a:r>
          </a:p>
          <a:p>
            <a:pPr lvl="2"/>
            <a:r>
              <a:rPr lang="en-US"/>
              <a:t>Level 3 Bullet</a:t>
            </a:r>
          </a:p>
          <a:p>
            <a:pPr lvl="3"/>
            <a:r>
              <a:rPr lang="en-US"/>
              <a:t>Level 4 Bullet</a:t>
            </a:r>
          </a:p>
          <a:p>
            <a:pPr lvl="4"/>
            <a:r>
              <a:rPr lang="en-US"/>
              <a:t>Level 5 Bullet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A99DA-F40E-66C3-5002-82CC0D4111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19734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  <p:sp>
        <p:nvSpPr>
          <p:cNvPr id="3" name="Holder 6">
            <a:extLst>
              <a:ext uri="{FF2B5EF4-FFF2-40B4-BE49-F238E27FC236}">
                <a16:creationId xmlns:a16="http://schemas.microsoft.com/office/drawing/2014/main" id="{B7F52926-A9FE-9093-3497-236692AFA6B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1401424" y="6489700"/>
            <a:ext cx="581025" cy="365125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DEB901-1488-2139-CEA4-36184AA8226B}"/>
              </a:ext>
            </a:extLst>
          </p:cNvPr>
          <p:cNvSpPr/>
          <p:nvPr userDrawn="1"/>
        </p:nvSpPr>
        <p:spPr>
          <a:xfrm>
            <a:off x="4936303" y="6552771"/>
            <a:ext cx="2051774" cy="159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0C86904-2559-0628-8373-A6E915EA57C8}"/>
              </a:ext>
            </a:extLst>
          </p:cNvPr>
          <p:cNvSpPr txBox="1">
            <a:spLocks/>
          </p:cNvSpPr>
          <p:nvPr userDrawn="1"/>
        </p:nvSpPr>
        <p:spPr>
          <a:xfrm>
            <a:off x="4370276" y="6585627"/>
            <a:ext cx="6816520" cy="20313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Strategy to Execution: Better Prior Authorization by Integrating Operations, FHIR and CMS-0057; </a:t>
            </a:r>
            <a:r>
              <a:rPr lang="en-US" sz="600" dirty="0">
                <a:solidFill>
                  <a:schemeClr val="bg1">
                    <a:lumMod val="65000"/>
                  </a:schemeClr>
                </a:solidFill>
              </a:rPr>
              <a:t>April 2025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  </a:t>
            </a:r>
            <a:r>
              <a:rPr lang="en-CA" dirty="0"/>
              <a:t>© 2025 HL7® International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89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7.jpeg"/><Relationship Id="rId2" Type="http://schemas.openxmlformats.org/officeDocument/2006/relationships/slideLayout" Target="../slideLayouts/slideLayout14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>
            <a:extLst>
              <a:ext uri="{FF2B5EF4-FFF2-40B4-BE49-F238E27FC236}">
                <a16:creationId xmlns:a16="http://schemas.microsoft.com/office/drawing/2014/main" id="{E6FA0222-D974-4942-B426-D99A124E13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887C3B-057F-4D1D-8672-DA58E661878F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srgbClr val="51657F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51657F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2B4E3928-6F20-08F9-6AE6-7E968E0F7365}"/>
              </a:ext>
            </a:extLst>
          </p:cNvPr>
          <p:cNvSpPr txBox="1">
            <a:spLocks/>
          </p:cNvSpPr>
          <p:nvPr userDrawn="1"/>
        </p:nvSpPr>
        <p:spPr>
          <a:xfrm>
            <a:off x="209550" y="6545502"/>
            <a:ext cx="8752503" cy="20313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Strategy to Execution: Better Prior Authorization by Integrating Operations, FHIR and CMS-0057; April 2025  </a:t>
            </a:r>
            <a:r>
              <a:rPr lang="en-CA" sz="800" dirty="0"/>
              <a:t>© 2025 HL7</a:t>
            </a:r>
            <a:r>
              <a:rPr lang="en-CA" dirty="0"/>
              <a:t>® International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317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674" r:id="rId2"/>
    <p:sldLayoutId id="2147483829" r:id="rId3"/>
    <p:sldLayoutId id="2147483676" r:id="rId4"/>
    <p:sldLayoutId id="2147483672" r:id="rId5"/>
    <p:sldLayoutId id="2147483828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>
            <a:extLst>
              <a:ext uri="{FF2B5EF4-FFF2-40B4-BE49-F238E27FC236}">
                <a16:creationId xmlns:a16="http://schemas.microsoft.com/office/drawing/2014/main" id="{E6FA0222-D974-4942-B426-D99A124E13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887C3B-057F-4D1D-8672-DA58E661878F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srgbClr val="51657F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51657F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2B4E3928-6F20-08F9-6AE6-7E968E0F7365}"/>
              </a:ext>
            </a:extLst>
          </p:cNvPr>
          <p:cNvSpPr txBox="1">
            <a:spLocks/>
          </p:cNvSpPr>
          <p:nvPr userDrawn="1"/>
        </p:nvSpPr>
        <p:spPr>
          <a:xfrm>
            <a:off x="209550" y="6545502"/>
            <a:ext cx="8752503" cy="20313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Strategy to Execution: Better Prior Authorization by Integrating Operations, FHIR and CMS-0057; </a:t>
            </a:r>
            <a:r>
              <a:rPr lang="en-US" sz="600" dirty="0">
                <a:solidFill>
                  <a:schemeClr val="bg1">
                    <a:lumMod val="65000"/>
                  </a:schemeClr>
                </a:solidFill>
              </a:rPr>
              <a:t>April 2025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  </a:t>
            </a:r>
            <a:r>
              <a:rPr lang="en-CA" dirty="0"/>
              <a:t>© 2025 HL7® International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84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6221261"/>
            <a:ext cx="12192000" cy="641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7573" y="1771311"/>
            <a:ext cx="10515600" cy="45372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3872" y="6393951"/>
            <a:ext cx="123444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33">
                <a:solidFill>
                  <a:srgbClr val="452663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22020" y="6463743"/>
            <a:ext cx="336725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>
                <a:solidFill>
                  <a:srgbClr val="452663"/>
                </a:solidFill>
                <a:latin typeface="Arial" charset="0"/>
                <a:ea typeface="Arial" charset="0"/>
                <a:cs typeface="Arial" charset="0"/>
              </a:rPr>
              <a:t>© 2025 American Medical Association. All rights reserved.</a:t>
            </a:r>
          </a:p>
        </p:txBody>
      </p:sp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D182E4D1-4366-7B4B-ACD5-F58B2257D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6185"/>
            <a:ext cx="10515600" cy="1325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118F65-B733-9D4F-B495-A380F759D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400180" y="6380964"/>
            <a:ext cx="4504267" cy="372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995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  <p:sldLayoutId id="2147483852" r:id="rId12"/>
    <p:sldLayoutId id="2147483853" r:id="rId13"/>
    <p:sldLayoutId id="2147483854" r:id="rId14"/>
    <p:sldLayoutId id="2147483855" r:id="rId15"/>
  </p:sldLayoutIdLst>
  <p:txStyles>
    <p:titleStyle>
      <a:lvl1pPr algn="l" defTabSz="1219170" rtl="0" eaLnBrk="1" latinLnBrk="0" hangingPunct="1">
        <a:lnSpc>
          <a:spcPct val="100000"/>
        </a:lnSpc>
        <a:spcBef>
          <a:spcPct val="0"/>
        </a:spcBef>
        <a:buNone/>
        <a:defRPr sz="3467" b="1" kern="1200">
          <a:solidFill>
            <a:srgbClr val="46166B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</p:titleStyle>
    <p:bodyStyle>
      <a:lvl1pPr marL="304792" indent="-304792" algn="l" defTabSz="121917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Arial"/>
        <a:buChar char="•"/>
        <a:defRPr sz="2400" b="0" i="0" kern="1200">
          <a:solidFill>
            <a:schemeClr val="tx2"/>
          </a:solidFill>
          <a:latin typeface="Arial" charset="0"/>
          <a:ea typeface="Arial" charset="0"/>
          <a:cs typeface="Arial" charset="0"/>
        </a:defRPr>
      </a:lvl1pPr>
      <a:lvl2pPr marL="914377" indent="-304792" algn="l" defTabSz="121917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Courier New" panose="02070309020205020404" pitchFamily="49" charset="0"/>
        <a:buChar char="o"/>
        <a:defRPr sz="2133" b="0" i="0" kern="1200">
          <a:solidFill>
            <a:schemeClr val="tx2"/>
          </a:solidFill>
          <a:latin typeface="Arial" charset="0"/>
          <a:ea typeface="Arial" charset="0"/>
          <a:cs typeface="Arial" charset="0"/>
        </a:defRPr>
      </a:lvl2pPr>
      <a:lvl3pPr marL="1523962" indent="-304792" algn="l" defTabSz="121917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Wingdings" pitchFamily="2" charset="2"/>
        <a:buChar char="§"/>
        <a:defRPr sz="1867" b="0" i="0" kern="1200">
          <a:solidFill>
            <a:schemeClr val="tx2"/>
          </a:solidFill>
          <a:latin typeface="Arial" charset="0"/>
          <a:ea typeface="Arial" charset="0"/>
          <a:cs typeface="Arial" charset="0"/>
        </a:defRPr>
      </a:lvl3pPr>
      <a:lvl4pPr marL="2133547" indent="-304792" algn="l" defTabSz="121917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System Font Regular"/>
        <a:buChar char="□"/>
        <a:defRPr sz="1600" b="0" i="0" kern="1200">
          <a:solidFill>
            <a:schemeClr val="tx2"/>
          </a:solidFill>
          <a:latin typeface="Arial" charset="0"/>
          <a:ea typeface="Arial" charset="0"/>
          <a:cs typeface="Arial" charset="0"/>
        </a:defRPr>
      </a:lvl4pPr>
      <a:lvl5pPr marL="2743131" indent="-304792" algn="l" defTabSz="121917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Arial"/>
        <a:buChar char="•"/>
        <a:defRPr sz="1333" b="0" i="0" kern="1200">
          <a:solidFill>
            <a:schemeClr val="tx2"/>
          </a:solidFill>
          <a:latin typeface="Arial" charset="0"/>
          <a:ea typeface="Arial" charset="0"/>
          <a:cs typeface="Arial" charset="0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8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mailto:denis.casaubon@ama-assn.or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termx.org/" TargetMode="External"/><Relationship Id="rId3" Type="http://schemas.openxmlformats.org/officeDocument/2006/relationships/hyperlink" Target="https://github.com/IHTSDO/snowstorm" TargetMode="External"/><Relationship Id="rId7" Type="http://schemas.openxmlformats.org/officeDocument/2006/relationships/hyperlink" Target="https://openconceptlab.org/" TargetMode="External"/><Relationship Id="rId2" Type="http://schemas.openxmlformats.org/officeDocument/2006/relationships/hyperlink" Target="https://github.com/HealthIntersections/fhirserver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ontoserver.csiro.au/site" TargetMode="External"/><Relationship Id="rId5" Type="http://schemas.openxmlformats.org/officeDocument/2006/relationships/hyperlink" Target="https://hapifhir.io/hapi-fhir/docs/server_jpa/terminology.html" TargetMode="External"/><Relationship Id="rId4" Type="http://schemas.openxmlformats.org/officeDocument/2006/relationships/hyperlink" Target="https://gitlab.com/elga-gmbh/termgit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>
          <a:extLst>
            <a:ext uri="{FF2B5EF4-FFF2-40B4-BE49-F238E27FC236}">
              <a16:creationId xmlns:a16="http://schemas.microsoft.com/office/drawing/2014/main" id="{41361A57-5D4E-5C2D-072C-E8D7DF292B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15F1CC-CB24-F018-11BF-0AB37470BE33}"/>
              </a:ext>
            </a:extLst>
          </p:cNvPr>
          <p:cNvSpPr txBox="1"/>
          <p:nvPr/>
        </p:nvSpPr>
        <p:spPr>
          <a:xfrm>
            <a:off x="4763293" y="4526480"/>
            <a:ext cx="651368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Lloyd McKenzie, </a:t>
            </a:r>
            <a:r>
              <a:rPr lang="en-US" b="1" u="sng" dirty="0" err="1"/>
              <a:t>P.Eng</a:t>
            </a:r>
            <a:r>
              <a:rPr lang="en-US" dirty="0"/>
              <a:t> HL7 Da Vinci Project Deputy Technical Director, CRD IG Lead, and Chief Standards Officer, Dogwood Health Consulting</a:t>
            </a:r>
          </a:p>
          <a:p>
            <a:endParaRPr lang="en-US" dirty="0"/>
          </a:p>
          <a:p>
            <a:r>
              <a:rPr lang="en-US" b="1" u="sng" dirty="0"/>
              <a:t>Denis Casaubon</a:t>
            </a:r>
            <a:r>
              <a:rPr lang="en-US" dirty="0"/>
              <a:t> Product Management Director, American Medical Association (AMA)</a:t>
            </a:r>
          </a:p>
          <a:p>
            <a:endParaRPr lang="en-US" dirty="0"/>
          </a:p>
          <a:p>
            <a:r>
              <a:rPr lang="en-US" b="1" u="sng" dirty="0"/>
              <a:t>Robert Dieterle</a:t>
            </a:r>
            <a:r>
              <a:rPr lang="en-US" dirty="0"/>
              <a:t> HL7 Da Vinci Project Sr. Advisor and Burden Reduction Lead, and CEO, </a:t>
            </a:r>
            <a:r>
              <a:rPr lang="en-US" dirty="0" err="1"/>
              <a:t>EnableCare</a:t>
            </a:r>
            <a:r>
              <a:rPr lang="en-US" dirty="0"/>
              <a:t> Group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A877347-B40D-F4D9-D2AC-76B089632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63293" y="2677278"/>
            <a:ext cx="6335882" cy="911892"/>
          </a:xfrm>
        </p:spPr>
        <p:txBody>
          <a:bodyPr anchor="b"/>
          <a:lstStyle/>
          <a:p>
            <a:r>
              <a:rPr lang="en-CA" b="1">
                <a:solidFill>
                  <a:schemeClr val="accent1"/>
                </a:solidFill>
              </a:rPr>
              <a:t>Terminology Translation</a:t>
            </a:r>
            <a:endParaRPr lang="en-CA" b="1" dirty="0">
              <a:solidFill>
                <a:schemeClr val="accent1"/>
              </a:solidFill>
            </a:endParaRP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710FF7B-1938-8218-089C-086A855CDD1A}"/>
              </a:ext>
            </a:extLst>
          </p:cNvPr>
          <p:cNvSpPr txBox="1">
            <a:spLocks/>
          </p:cNvSpPr>
          <p:nvPr/>
        </p:nvSpPr>
        <p:spPr>
          <a:xfrm>
            <a:off x="3162543" y="3595969"/>
            <a:ext cx="7936632" cy="535531"/>
          </a:xfrm>
          <a:prstGeom prst="rect">
            <a:avLst/>
          </a:prstGeom>
        </p:spPr>
        <p:txBody>
          <a:bodyPr anchor="t"/>
          <a:lstStyle>
            <a:lvl1pPr marL="0" indent="0" algn="r" defTabSz="91440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457200"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800" dirty="0"/>
              <a:t>Mapping Clinical and Administrative Codes</a:t>
            </a:r>
          </a:p>
        </p:txBody>
      </p:sp>
    </p:spTree>
    <p:extLst>
      <p:ext uri="{BB962C8B-B14F-4D97-AF65-F5344CB8AC3E}">
        <p14:creationId xmlns:p14="http://schemas.microsoft.com/office/powerpoint/2010/main" val="4226789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1">
            <a:extLst>
              <a:ext uri="{FF2B5EF4-FFF2-40B4-BE49-F238E27FC236}">
                <a16:creationId xmlns:a16="http://schemas.microsoft.com/office/drawing/2014/main" id="{9D000AAE-9F89-21D1-3306-A27FA3B66D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3226" y="4661755"/>
            <a:ext cx="10199329" cy="1226089"/>
          </a:xfrm>
        </p:spPr>
        <p:txBody>
          <a:bodyPr>
            <a:normAutofit/>
          </a:bodyPr>
          <a:lstStyle/>
          <a:p>
            <a:r>
              <a:rPr lang="en-US" sz="1800"/>
              <a:t>Denis Casaubon, MBA</a:t>
            </a:r>
          </a:p>
          <a:p>
            <a:r>
              <a:rPr lang="en-US" sz="1800"/>
              <a:t>Product Management Director</a:t>
            </a:r>
          </a:p>
          <a:p>
            <a:r>
              <a:rPr lang="en-US" sz="1800"/>
              <a:t>Health Solutions</a:t>
            </a: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180AF33F-8067-6489-3777-0FE260E50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585" y="2382400"/>
            <a:ext cx="10190792" cy="2191493"/>
          </a:xfrm>
        </p:spPr>
        <p:txBody>
          <a:bodyPr/>
          <a:lstStyle/>
          <a:p>
            <a:r>
              <a:rPr lang="en-US"/>
              <a:t>Status of the </a:t>
            </a:r>
            <a:br>
              <a:rPr lang="en-US"/>
            </a:br>
            <a:r>
              <a:rPr lang="en-US"/>
              <a:t>AMA Terminology Mapping</a:t>
            </a:r>
          </a:p>
        </p:txBody>
      </p:sp>
    </p:spTree>
    <p:extLst>
      <p:ext uri="{BB962C8B-B14F-4D97-AF65-F5344CB8AC3E}">
        <p14:creationId xmlns:p14="http://schemas.microsoft.com/office/powerpoint/2010/main" val="1389980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195D35C-5C89-7BAC-7338-CC6D4B13FAC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71D546F-9044-0731-944D-A4B403F8C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Maps Overview</a:t>
            </a:r>
          </a:p>
        </p:txBody>
      </p:sp>
    </p:spTree>
    <p:extLst>
      <p:ext uri="{BB962C8B-B14F-4D97-AF65-F5344CB8AC3E}">
        <p14:creationId xmlns:p14="http://schemas.microsoft.com/office/powerpoint/2010/main" val="1577213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03EF45-463B-22AD-C574-05F2A3CF45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58FE9983-1E85-0B30-7665-F016F527D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372"/>
            <a:ext cx="10515600" cy="1325033"/>
          </a:xfrm>
        </p:spPr>
        <p:txBody>
          <a:bodyPr/>
          <a:lstStyle/>
          <a:p>
            <a:r>
              <a:rPr lang="en-US" dirty="0"/>
              <a:t>SNOMED CT</a:t>
            </a:r>
            <a:r>
              <a:rPr lang="en-US" baseline="30000" dirty="0"/>
              <a:t>®</a:t>
            </a:r>
            <a:r>
              <a:rPr lang="en-US" dirty="0"/>
              <a:t> to CPT</a:t>
            </a:r>
            <a:r>
              <a:rPr lang="en-US" baseline="30000" dirty="0"/>
              <a:t>®</a:t>
            </a:r>
            <a:r>
              <a:rPr lang="en-US" dirty="0"/>
              <a:t> Map Scope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3533D2F-9F3F-7E8D-E3CF-B9E8C56F7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573" y="1477385"/>
            <a:ext cx="10684624" cy="4805081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Maps SNOMED CT concepts (used in clinical documentation) to CPT codes (used for prior authorization, billing, public health reporting, etc.)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Intended as a resource that can be refined for various use cases and users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Includes: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International and U.S. Editions of SNOMED CT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Concepts in the SNOMED CT Procedure (procedure) hierarchy 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Excludes inactive concepts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Other minor exclusions (e.g., 12 concepts in Staff related procedure (procedure) hierarchy)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Annual release schedule has included the September U.S. Edition release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C3CB7C-9391-ECF3-49AE-15CDBB7B2436}"/>
              </a:ext>
            </a:extLst>
          </p:cNvPr>
          <p:cNvSpPr txBox="1"/>
          <p:nvPr/>
        </p:nvSpPr>
        <p:spPr>
          <a:xfrm>
            <a:off x="838200" y="5916283"/>
            <a:ext cx="823137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SNOMED CT</a:t>
            </a:r>
            <a:r>
              <a:rPr kumimoji="0" lang="en-US" sz="1200" b="0" i="1" u="none" strike="noStrike" kern="1200" cap="none" spc="0" normalizeH="0" baseline="30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®</a:t>
            </a: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is a registered trademark of SNOMED International. </a:t>
            </a:r>
          </a:p>
        </p:txBody>
      </p:sp>
    </p:spTree>
    <p:extLst>
      <p:ext uri="{BB962C8B-B14F-4D97-AF65-F5344CB8AC3E}">
        <p14:creationId xmlns:p14="http://schemas.microsoft.com/office/powerpoint/2010/main" val="7848822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1164E2-0544-7466-1751-F9B9956C3B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893B7C-0C44-D1D6-4BC4-74ADF8F10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3860"/>
            <a:ext cx="10515600" cy="1325033"/>
          </a:xfrm>
        </p:spPr>
        <p:txBody>
          <a:bodyPr/>
          <a:lstStyle/>
          <a:p>
            <a:r>
              <a:rPr lang="en-US" dirty="0"/>
              <a:t>SNOMED CT</a:t>
            </a:r>
            <a:r>
              <a:rPr lang="en-US" baseline="30000" dirty="0"/>
              <a:t>®</a:t>
            </a:r>
            <a:r>
              <a:rPr lang="en-US" dirty="0"/>
              <a:t> to CPT</a:t>
            </a:r>
            <a:r>
              <a:rPr lang="en-US" baseline="30000"/>
              <a:t>®</a:t>
            </a:r>
            <a:r>
              <a:rPr lang="en-US" sz="3600" baseline="82000"/>
              <a:t> </a:t>
            </a:r>
            <a:r>
              <a:rPr lang="en-US" dirty="0"/>
              <a:t>Map Foundation (2023)</a:t>
            </a: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6BED1E41-78E4-0C4F-2DF2-D3811B2073E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73872" y="1446188"/>
          <a:ext cx="11644256" cy="473339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611489">
                  <a:extLst>
                    <a:ext uri="{9D8B030D-6E8A-4147-A177-3AD203B41FA5}">
                      <a16:colId xmlns:a16="http://schemas.microsoft.com/office/drawing/2014/main" val="3358348141"/>
                    </a:ext>
                  </a:extLst>
                </a:gridCol>
                <a:gridCol w="10032767">
                  <a:extLst>
                    <a:ext uri="{9D8B030D-6E8A-4147-A177-3AD203B41FA5}">
                      <a16:colId xmlns:a16="http://schemas.microsoft.com/office/drawing/2014/main" val="4217352834"/>
                    </a:ext>
                  </a:extLst>
                </a:gridCol>
              </a:tblGrid>
              <a:tr h="485881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Category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General Rule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8345625"/>
                  </a:ext>
                </a:extLst>
              </a:tr>
              <a:tr h="47478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41 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Fully classified mapping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 CPT code is exact match OR more general than SNOMED CT concept.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7638734"/>
                  </a:ext>
                </a:extLst>
              </a:tr>
              <a:tr h="428812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42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CPT code 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includes 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“(</a:t>
                      </a:r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separate procedure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)” annotation.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9514163"/>
                  </a:ext>
                </a:extLst>
              </a:tr>
              <a:tr h="659876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53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CPT code is not exact match, AND not more general than SNOMED CT concept AND not an Evaluation and Management (E/M) code AND does not include “(separate procedure)” annotation.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2791889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54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CPT code is an </a:t>
                      </a:r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E/M code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including add-on E/M codes, AND more granular than the SNOMED CT concept. 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7879125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55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CPT code is not 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an E/M code AND 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includes “(</a:t>
                      </a: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List separately in addition 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 code for primary procedure)” annotation. (To Fully classify may require additional information).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6384408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CPT code is an </a:t>
                      </a: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Unlisted procedure 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(ULP) because no specific CPT code exists. SNOMED CT concept meets criteria for specificity, (e.g., anatomical site, method, approach), but there is no candidate CPT code available.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279942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Unmappable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 SNOMED CT concept has insufficient information (e.g., anatomical site, method, approach, granularity of subtypes) to identify a target CPT code. 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9479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2753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854A0F-B7CB-7433-158C-45DF1F9E89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777FA0-AA9D-EE50-1AD3-E04963A6936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B433BD-FF2E-060F-28C6-0298EFDB9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7052"/>
            <a:ext cx="11157436" cy="1325033"/>
          </a:xfrm>
        </p:spPr>
        <p:txBody>
          <a:bodyPr/>
          <a:lstStyle/>
          <a:p>
            <a:r>
              <a:rPr lang="en-US" dirty="0"/>
              <a:t>Example Mapping 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375C4E-EF6D-D86B-59B2-D366B3E6F3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939" y="1234813"/>
            <a:ext cx="2196884" cy="583175"/>
          </a:xfrm>
        </p:spPr>
        <p:txBody>
          <a:bodyPr vert="horz" lIns="121920" tIns="60960" rIns="121920" bIns="60960" rtlCol="0" anchor="ctr">
            <a:normAutofit fontScale="92500"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SNOMED CT®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15250440-E70C-AE50-862F-0471699002A0}"/>
              </a:ext>
            </a:extLst>
          </p:cNvPr>
          <p:cNvSpPr txBox="1">
            <a:spLocks/>
          </p:cNvSpPr>
          <p:nvPr/>
        </p:nvSpPr>
        <p:spPr>
          <a:xfrm>
            <a:off x="196363" y="1892149"/>
            <a:ext cx="3047351" cy="4518276"/>
          </a:xfrm>
          <a:prstGeom prst="rect">
            <a:avLst/>
          </a:prstGeom>
          <a:solidFill>
            <a:srgbClr val="00A8E3"/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Pharyngoplasty for cleft palate (procedure)</a:t>
            </a:r>
          </a:p>
          <a:p>
            <a:pPr marL="0" marR="0" lvl="0" indent="0" algn="l" defTabSz="914400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249848005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8C5096DF-FB3F-8129-89BB-234055111CA0}"/>
              </a:ext>
            </a:extLst>
          </p:cNvPr>
          <p:cNvSpPr txBox="1">
            <a:spLocks/>
          </p:cNvSpPr>
          <p:nvPr/>
        </p:nvSpPr>
        <p:spPr>
          <a:xfrm>
            <a:off x="3378467" y="1900072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41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F879465-0086-0E85-B6B6-ADB9CDBEF5DF}"/>
              </a:ext>
            </a:extLst>
          </p:cNvPr>
          <p:cNvSpPr txBox="1">
            <a:spLocks/>
          </p:cNvSpPr>
          <p:nvPr/>
        </p:nvSpPr>
        <p:spPr>
          <a:xfrm>
            <a:off x="3378467" y="4641288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53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6418411B-DCEC-2900-0A7F-50019FC221BE}"/>
              </a:ext>
            </a:extLst>
          </p:cNvPr>
          <p:cNvSpPr txBox="1">
            <a:spLocks/>
          </p:cNvSpPr>
          <p:nvPr/>
        </p:nvSpPr>
        <p:spPr>
          <a:xfrm>
            <a:off x="3378467" y="5563163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60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983F3545-2E1C-181B-E49C-AC50B6E96970}"/>
              </a:ext>
            </a:extLst>
          </p:cNvPr>
          <p:cNvSpPr txBox="1">
            <a:spLocks/>
          </p:cNvSpPr>
          <p:nvPr/>
        </p:nvSpPr>
        <p:spPr>
          <a:xfrm>
            <a:off x="4787647" y="1900072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42950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46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Pharyngoplasty (plastic or reconstructive operation on pharynx)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ED886C4C-78F6-517D-5C27-80D9A4C06D3B}"/>
              </a:ext>
            </a:extLst>
          </p:cNvPr>
          <p:cNvSpPr txBox="1">
            <a:spLocks/>
          </p:cNvSpPr>
          <p:nvPr/>
        </p:nvSpPr>
        <p:spPr>
          <a:xfrm>
            <a:off x="4787647" y="4641288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8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42210</a:t>
            </a:r>
            <a:endParaRPr kumimoji="0" lang="en-US" sz="2400" b="1" i="1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Palatoplasty for cleft palate, with closure of alveolar ridge; with bone graft to alveolar ridge (includes obtaining graft)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0230292-1424-53C9-9A40-6010A857E0F0}"/>
              </a:ext>
            </a:extLst>
          </p:cNvPr>
          <p:cNvSpPr txBox="1">
            <a:spLocks/>
          </p:cNvSpPr>
          <p:nvPr/>
        </p:nvSpPr>
        <p:spPr>
          <a:xfrm>
            <a:off x="4787647" y="5563163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42999</a:t>
            </a:r>
            <a:endParaRPr kumimoji="0" lang="en-US" sz="2133" b="1" i="1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Unlisted procedure, pharynx, adenoids, or tonsils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2AB55174-A2D9-B228-1B2B-7135181CBBF3}"/>
              </a:ext>
            </a:extLst>
          </p:cNvPr>
          <p:cNvSpPr txBox="1">
            <a:spLocks/>
          </p:cNvSpPr>
          <p:nvPr/>
        </p:nvSpPr>
        <p:spPr>
          <a:xfrm>
            <a:off x="2923823" y="1239417"/>
            <a:ext cx="2196884" cy="583175"/>
          </a:xfrm>
          <a:prstGeom prst="rect">
            <a:avLst/>
          </a:prstGeom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A1A1A4">
                    <a:lumMod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CATEGORY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64540209-FC48-A163-0518-20D2A6C1B6EC}"/>
              </a:ext>
            </a:extLst>
          </p:cNvPr>
          <p:cNvSpPr txBox="1">
            <a:spLocks/>
          </p:cNvSpPr>
          <p:nvPr/>
        </p:nvSpPr>
        <p:spPr>
          <a:xfrm>
            <a:off x="6882566" y="1239417"/>
            <a:ext cx="2196884" cy="583175"/>
          </a:xfrm>
          <a:prstGeom prst="rect">
            <a:avLst/>
          </a:prstGeom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A1A1A4">
                    <a:lumMod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CPT® Code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0E2FEAE-1F4B-0228-8ABA-9B1FFF6D2446}"/>
              </a:ext>
            </a:extLst>
          </p:cNvPr>
          <p:cNvSpPr txBox="1">
            <a:spLocks/>
          </p:cNvSpPr>
          <p:nvPr/>
        </p:nvSpPr>
        <p:spPr>
          <a:xfrm>
            <a:off x="3378467" y="2797538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53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6AEA7E40-1361-4DCD-1BB1-87E0239C9A09}"/>
              </a:ext>
            </a:extLst>
          </p:cNvPr>
          <p:cNvSpPr txBox="1">
            <a:spLocks/>
          </p:cNvSpPr>
          <p:nvPr/>
        </p:nvSpPr>
        <p:spPr>
          <a:xfrm>
            <a:off x="3378467" y="3719413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53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775A3CB0-55A1-7F88-41AF-D12169DE019E}"/>
              </a:ext>
            </a:extLst>
          </p:cNvPr>
          <p:cNvSpPr txBox="1">
            <a:spLocks/>
          </p:cNvSpPr>
          <p:nvPr/>
        </p:nvSpPr>
        <p:spPr>
          <a:xfrm>
            <a:off x="4787647" y="2797538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42200</a:t>
            </a: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Palatoplasty for cleft palate, soft and/or hard palate only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C6E9301E-69DA-CD3E-E1DB-D0A09A5B5498}"/>
              </a:ext>
            </a:extLst>
          </p:cNvPr>
          <p:cNvSpPr txBox="1">
            <a:spLocks/>
          </p:cNvSpPr>
          <p:nvPr/>
        </p:nvSpPr>
        <p:spPr>
          <a:xfrm>
            <a:off x="4787647" y="3719413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42205</a:t>
            </a:r>
            <a:endParaRPr kumimoji="0" lang="en-US" sz="2133" b="1" i="1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Palatoplasty for cleft palate, with closure of alveolar ridge; soft tissue only</a:t>
            </a:r>
          </a:p>
        </p:txBody>
      </p:sp>
    </p:spTree>
    <p:extLst>
      <p:ext uri="{BB962C8B-B14F-4D97-AF65-F5344CB8AC3E}">
        <p14:creationId xmlns:p14="http://schemas.microsoft.com/office/powerpoint/2010/main" val="1237745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611CED-A87E-7500-911B-36FE2DBB8B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196F3C-D1DF-77E0-F155-C4BCADF440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039019-5C64-6671-AEA5-61EAF51BF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7052"/>
            <a:ext cx="11157436" cy="1325033"/>
          </a:xfrm>
        </p:spPr>
        <p:txBody>
          <a:bodyPr/>
          <a:lstStyle/>
          <a:p>
            <a:r>
              <a:rPr lang="en-US" dirty="0"/>
              <a:t>Example Mapping 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930736-720C-0A0A-BF4D-02C1D7334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939" y="1234813"/>
            <a:ext cx="2196884" cy="583175"/>
          </a:xfrm>
        </p:spPr>
        <p:txBody>
          <a:bodyPr vert="horz" lIns="121920" tIns="60960" rIns="121920" bIns="60960" rtlCol="0" anchor="ctr">
            <a:normAutofit fontScale="92500"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SNOMED CT®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55EE5604-2324-7B1C-0F0D-21666448CC3F}"/>
              </a:ext>
            </a:extLst>
          </p:cNvPr>
          <p:cNvSpPr txBox="1">
            <a:spLocks/>
          </p:cNvSpPr>
          <p:nvPr/>
        </p:nvSpPr>
        <p:spPr>
          <a:xfrm>
            <a:off x="196363" y="1892149"/>
            <a:ext cx="3047351" cy="4518276"/>
          </a:xfrm>
          <a:prstGeom prst="rect">
            <a:avLst/>
          </a:prstGeom>
          <a:solidFill>
            <a:srgbClr val="00A8E3"/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Pharyngoplasty for cleft palate (procedure)</a:t>
            </a:r>
          </a:p>
          <a:p>
            <a:pPr marL="0" marR="0" lvl="0" indent="0" algn="l" defTabSz="914400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249848005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D86C34C1-7F97-C862-3A48-414B01301274}"/>
              </a:ext>
            </a:extLst>
          </p:cNvPr>
          <p:cNvSpPr txBox="1">
            <a:spLocks/>
          </p:cNvSpPr>
          <p:nvPr/>
        </p:nvSpPr>
        <p:spPr>
          <a:xfrm>
            <a:off x="3378467" y="1900072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41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42394BD-AFD3-E85F-41C7-5DA8A0C088F4}"/>
              </a:ext>
            </a:extLst>
          </p:cNvPr>
          <p:cNvSpPr txBox="1">
            <a:spLocks/>
          </p:cNvSpPr>
          <p:nvPr/>
        </p:nvSpPr>
        <p:spPr>
          <a:xfrm>
            <a:off x="3378467" y="4641288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53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F526C2F4-AEEB-FDE5-41A7-6109B2C704E1}"/>
              </a:ext>
            </a:extLst>
          </p:cNvPr>
          <p:cNvSpPr txBox="1">
            <a:spLocks/>
          </p:cNvSpPr>
          <p:nvPr/>
        </p:nvSpPr>
        <p:spPr>
          <a:xfrm>
            <a:off x="3378467" y="5563163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60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7EDC3211-BC88-561B-2AEA-2325269738E3}"/>
              </a:ext>
            </a:extLst>
          </p:cNvPr>
          <p:cNvSpPr txBox="1">
            <a:spLocks/>
          </p:cNvSpPr>
          <p:nvPr/>
        </p:nvSpPr>
        <p:spPr>
          <a:xfrm>
            <a:off x="4787647" y="1900072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42950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46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Pharyngoplasty (plastic or reconstructive operation on pharynx)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E4CEBB7A-B267-DC87-7052-47B40EF63EDE}"/>
              </a:ext>
            </a:extLst>
          </p:cNvPr>
          <p:cNvSpPr txBox="1">
            <a:spLocks/>
          </p:cNvSpPr>
          <p:nvPr/>
        </p:nvSpPr>
        <p:spPr>
          <a:xfrm>
            <a:off x="4787647" y="4641288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8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42210</a:t>
            </a:r>
            <a:endParaRPr kumimoji="0" lang="en-US" sz="2400" b="1" i="1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Palatoplasty for cleft palate, with closure of alveolar ridge; with bone graft to alveolar ridge (includes obtaining graft)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D6C1676C-44B4-9251-A93C-981A292BEC02}"/>
              </a:ext>
            </a:extLst>
          </p:cNvPr>
          <p:cNvSpPr txBox="1">
            <a:spLocks/>
          </p:cNvSpPr>
          <p:nvPr/>
        </p:nvSpPr>
        <p:spPr>
          <a:xfrm>
            <a:off x="4787647" y="5563163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42999</a:t>
            </a:r>
            <a:endParaRPr kumimoji="0" lang="en-US" sz="2133" b="1" i="1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Unlisted procedure, pharynx, adenoids, or tonsils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77DED87D-90F1-3DDB-136B-3967ED4B12C4}"/>
              </a:ext>
            </a:extLst>
          </p:cNvPr>
          <p:cNvSpPr txBox="1">
            <a:spLocks/>
          </p:cNvSpPr>
          <p:nvPr/>
        </p:nvSpPr>
        <p:spPr>
          <a:xfrm>
            <a:off x="2923823" y="1239417"/>
            <a:ext cx="2196884" cy="583175"/>
          </a:xfrm>
          <a:prstGeom prst="rect">
            <a:avLst/>
          </a:prstGeom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A1A1A4">
                    <a:lumMod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CATEGORY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A3BED2FC-4B6A-7349-56CF-1CBA4473EC5E}"/>
              </a:ext>
            </a:extLst>
          </p:cNvPr>
          <p:cNvSpPr txBox="1">
            <a:spLocks/>
          </p:cNvSpPr>
          <p:nvPr/>
        </p:nvSpPr>
        <p:spPr>
          <a:xfrm>
            <a:off x="6882566" y="1239417"/>
            <a:ext cx="2196884" cy="583175"/>
          </a:xfrm>
          <a:prstGeom prst="rect">
            <a:avLst/>
          </a:prstGeom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A1A1A4">
                    <a:lumMod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CPT® Code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533FB34-8842-3A9A-2EB4-1770ADB1D1FD}"/>
              </a:ext>
            </a:extLst>
          </p:cNvPr>
          <p:cNvSpPr txBox="1">
            <a:spLocks/>
          </p:cNvSpPr>
          <p:nvPr/>
        </p:nvSpPr>
        <p:spPr>
          <a:xfrm>
            <a:off x="3378467" y="2797538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53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6A53178B-8269-F4D3-D43A-95B449CE0001}"/>
              </a:ext>
            </a:extLst>
          </p:cNvPr>
          <p:cNvSpPr txBox="1">
            <a:spLocks/>
          </p:cNvSpPr>
          <p:nvPr/>
        </p:nvSpPr>
        <p:spPr>
          <a:xfrm>
            <a:off x="3378467" y="3719413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53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1D33336C-39DF-7E86-BAF9-05E502C95903}"/>
              </a:ext>
            </a:extLst>
          </p:cNvPr>
          <p:cNvSpPr txBox="1">
            <a:spLocks/>
          </p:cNvSpPr>
          <p:nvPr/>
        </p:nvSpPr>
        <p:spPr>
          <a:xfrm>
            <a:off x="4787647" y="2797538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42200</a:t>
            </a: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Palatoplasty for cleft palate, soft and/or hard palate only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17C9E58C-C6F1-1868-A73E-4B0ECC260815}"/>
              </a:ext>
            </a:extLst>
          </p:cNvPr>
          <p:cNvSpPr txBox="1">
            <a:spLocks/>
          </p:cNvSpPr>
          <p:nvPr/>
        </p:nvSpPr>
        <p:spPr>
          <a:xfrm>
            <a:off x="4787647" y="3719413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42205</a:t>
            </a:r>
            <a:endParaRPr kumimoji="0" lang="en-US" sz="2133" b="1" i="1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Palatoplasty for cleft palate, with closure of alveolar ridge; soft tissue only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AC559F3-4707-A45B-CEF7-3A7E614290FA}"/>
              </a:ext>
            </a:extLst>
          </p:cNvPr>
          <p:cNvSpPr/>
          <p:nvPr/>
        </p:nvSpPr>
        <p:spPr>
          <a:xfrm>
            <a:off x="254516" y="2078051"/>
            <a:ext cx="2936013" cy="1257907"/>
          </a:xfrm>
          <a:prstGeom prst="roundRect">
            <a:avLst/>
          </a:prstGeom>
          <a:solidFill>
            <a:srgbClr val="FAA634">
              <a:alpha val="6588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 to Many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7FF4867-1728-05B2-8938-0DD6BE57E96A}"/>
              </a:ext>
            </a:extLst>
          </p:cNvPr>
          <p:cNvSpPr/>
          <p:nvPr/>
        </p:nvSpPr>
        <p:spPr>
          <a:xfrm>
            <a:off x="254515" y="4989629"/>
            <a:ext cx="2936013" cy="1257907"/>
          </a:xfrm>
          <a:prstGeom prst="roundRect">
            <a:avLst/>
          </a:prstGeom>
          <a:solidFill>
            <a:srgbClr val="FAA634">
              <a:alpha val="6588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Nuanced rules if needed</a:t>
            </a:r>
          </a:p>
        </p:txBody>
      </p:sp>
    </p:spTree>
    <p:extLst>
      <p:ext uri="{BB962C8B-B14F-4D97-AF65-F5344CB8AC3E}">
        <p14:creationId xmlns:p14="http://schemas.microsoft.com/office/powerpoint/2010/main" val="738174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C08D63-00C5-410E-86F3-92960C5FE4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B42CC5F-A917-40B1-AAC6-303143096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816" y="264982"/>
            <a:ext cx="11701184" cy="943333"/>
          </a:xfrm>
        </p:spPr>
        <p:txBody>
          <a:bodyPr>
            <a:normAutofit/>
          </a:bodyPr>
          <a:lstStyle/>
          <a:p>
            <a:r>
              <a:rPr lang="en-US" sz="3200"/>
              <a:t>Mapping by Categories </a:t>
            </a:r>
            <a:r>
              <a:rPr lang="en-US" sz="1600" b="0" i="1">
                <a:solidFill>
                  <a:schemeClr val="bg1">
                    <a:lumMod val="50000"/>
                  </a:schemeClr>
                </a:solidFill>
              </a:rPr>
              <a:t>(Approximate breakdown from 2023)</a:t>
            </a:r>
            <a:endParaRPr lang="en-US" sz="3200" b="0" i="1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6E91FE9-1008-42A6-1528-30155F438D2A}"/>
              </a:ext>
            </a:extLst>
          </p:cNvPr>
          <p:cNvGraphicFramePr/>
          <p:nvPr/>
        </p:nvGraphicFramePr>
        <p:xfrm>
          <a:off x="1082579" y="1367419"/>
          <a:ext cx="9760141" cy="48578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379166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C08D63-00C5-410E-86F3-92960C5FE4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5D499-8038-C642-91E0-FF7B8677CF19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17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B42CC5F-A917-40B1-AAC6-303143096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816" y="264982"/>
            <a:ext cx="11701184" cy="943333"/>
          </a:xfrm>
        </p:spPr>
        <p:txBody>
          <a:bodyPr>
            <a:normAutofit/>
          </a:bodyPr>
          <a:lstStyle/>
          <a:p>
            <a:r>
              <a:rPr lang="en-US" sz="3200"/>
              <a:t>Mapping Compared to Prior Auth Volume </a:t>
            </a:r>
            <a:endParaRPr lang="en-US" sz="3200" b="0" i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3EA902-6264-DA64-53E8-24F9FE6F5F8B}"/>
              </a:ext>
            </a:extLst>
          </p:cNvPr>
          <p:cNvSpPr/>
          <p:nvPr/>
        </p:nvSpPr>
        <p:spPr>
          <a:xfrm>
            <a:off x="8384775" y="2225948"/>
            <a:ext cx="3750779" cy="28603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u="sng">
                <a:solidFill>
                  <a:schemeClr val="accent1"/>
                </a:solidFill>
              </a:rPr>
              <a:t>Most codes used in PA </a:t>
            </a:r>
          </a:p>
          <a:p>
            <a:pPr algn="r"/>
            <a:r>
              <a:rPr lang="en-US" sz="2400">
                <a:solidFill>
                  <a:schemeClr val="accent1"/>
                </a:solidFill>
              </a:rPr>
              <a:t>E/M, MSK, Surgery, </a:t>
            </a:r>
            <a:r>
              <a:rPr lang="en-US" sz="2400">
                <a:solidFill>
                  <a:srgbClr val="FF0000"/>
                </a:solidFill>
              </a:rPr>
              <a:t>DMEPOS</a:t>
            </a:r>
            <a:r>
              <a:rPr lang="en-US" sz="2400">
                <a:solidFill>
                  <a:schemeClr val="accent1"/>
                </a:solidFill>
              </a:rPr>
              <a:t> </a:t>
            </a:r>
            <a:r>
              <a:rPr lang="en-US" sz="1600">
                <a:solidFill>
                  <a:srgbClr val="C00000"/>
                </a:solidFill>
              </a:rPr>
              <a:t>(HCPCS)   </a:t>
            </a:r>
            <a:r>
              <a:rPr lang="en-US" sz="1600">
                <a:solidFill>
                  <a:schemeClr val="bg1"/>
                </a:solidFill>
              </a:rPr>
              <a:t>.</a:t>
            </a:r>
          </a:p>
          <a:p>
            <a:pPr algn="ctr"/>
            <a:endParaRPr lang="en-US" sz="2400">
              <a:solidFill>
                <a:schemeClr val="accent1"/>
              </a:solidFill>
            </a:endParaRPr>
          </a:p>
          <a:p>
            <a:pPr algn="ctr"/>
            <a:r>
              <a:rPr lang="en-US" sz="2400" b="1" u="sng">
                <a:solidFill>
                  <a:schemeClr val="accent1"/>
                </a:solidFill>
              </a:rPr>
              <a:t>Codes with highest UM</a:t>
            </a:r>
            <a:endParaRPr lang="en-US" sz="2400">
              <a:solidFill>
                <a:schemeClr val="accent1"/>
              </a:solidFill>
            </a:endParaRPr>
          </a:p>
          <a:p>
            <a:pPr algn="ctr"/>
            <a:r>
              <a:rPr lang="en-US" sz="2400">
                <a:solidFill>
                  <a:schemeClr val="accent1"/>
                </a:solidFill>
              </a:rPr>
              <a:t>Mental health, Sleep, Lab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733BC8-E936-AD51-5841-BFD0E7E1CA06}"/>
              </a:ext>
            </a:extLst>
          </p:cNvPr>
          <p:cNvSpPr txBox="1"/>
          <p:nvPr/>
        </p:nvSpPr>
        <p:spPr>
          <a:xfrm>
            <a:off x="8441222" y="4819533"/>
            <a:ext cx="3675588" cy="2358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33">
                <a:solidFill>
                  <a:srgbClr val="00A8E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*Source: 2023 Cohere Benchmark report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F6CA1D-AC69-C124-A722-1B8F563B4A1C}"/>
              </a:ext>
            </a:extLst>
          </p:cNvPr>
          <p:cNvSpPr/>
          <p:nvPr/>
        </p:nvSpPr>
        <p:spPr>
          <a:xfrm>
            <a:off x="2239347" y="1539794"/>
            <a:ext cx="306569" cy="2468880"/>
          </a:xfrm>
          <a:prstGeom prst="rect">
            <a:avLst/>
          </a:prstGeom>
          <a:solidFill>
            <a:srgbClr val="46166B">
              <a:alpha val="10196"/>
            </a:srgbClr>
          </a:solidFill>
          <a:ln>
            <a:solidFill>
              <a:srgbClr val="180429">
                <a:alpha val="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1E2996-583B-E9BF-BE54-9AAD52A386F7}"/>
              </a:ext>
            </a:extLst>
          </p:cNvPr>
          <p:cNvSpPr/>
          <p:nvPr/>
        </p:nvSpPr>
        <p:spPr>
          <a:xfrm>
            <a:off x="8455103" y="2696818"/>
            <a:ext cx="322862" cy="244012"/>
          </a:xfrm>
          <a:prstGeom prst="rect">
            <a:avLst/>
          </a:prstGeom>
          <a:solidFill>
            <a:srgbClr val="46166B">
              <a:alpha val="1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2E713C0-6F46-356C-2D52-91C24440945E}"/>
              </a:ext>
            </a:extLst>
          </p:cNvPr>
          <p:cNvSpPr/>
          <p:nvPr/>
        </p:nvSpPr>
        <p:spPr>
          <a:xfrm>
            <a:off x="6353141" y="1539794"/>
            <a:ext cx="306569" cy="2468880"/>
          </a:xfrm>
          <a:prstGeom prst="rect">
            <a:avLst/>
          </a:prstGeom>
          <a:solidFill>
            <a:schemeClr val="accent3">
              <a:alpha val="10196"/>
            </a:schemeClr>
          </a:solidFill>
          <a:ln>
            <a:solidFill>
              <a:srgbClr val="180429">
                <a:alpha val="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FAB3BC6-BD9F-56AC-550B-D3D03810ED23}"/>
              </a:ext>
            </a:extLst>
          </p:cNvPr>
          <p:cNvSpPr/>
          <p:nvPr/>
        </p:nvSpPr>
        <p:spPr>
          <a:xfrm>
            <a:off x="8441222" y="4029450"/>
            <a:ext cx="322862" cy="244013"/>
          </a:xfrm>
          <a:prstGeom prst="rect">
            <a:avLst/>
          </a:prstGeom>
          <a:solidFill>
            <a:schemeClr val="accent3">
              <a:alpha val="1019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574F10-41FF-3EF0-A002-A16A6BE41AA9}"/>
              </a:ext>
            </a:extLst>
          </p:cNvPr>
          <p:cNvSpPr/>
          <p:nvPr/>
        </p:nvSpPr>
        <p:spPr>
          <a:xfrm>
            <a:off x="7062389" y="1539794"/>
            <a:ext cx="306569" cy="2468880"/>
          </a:xfrm>
          <a:prstGeom prst="rect">
            <a:avLst/>
          </a:prstGeom>
          <a:solidFill>
            <a:schemeClr val="accent3">
              <a:alpha val="10196"/>
            </a:schemeClr>
          </a:solidFill>
          <a:ln>
            <a:solidFill>
              <a:srgbClr val="180429">
                <a:alpha val="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ABF80E2-2CC2-2699-4A37-0EB9AB47E247}"/>
              </a:ext>
            </a:extLst>
          </p:cNvPr>
          <p:cNvSpPr/>
          <p:nvPr/>
        </p:nvSpPr>
        <p:spPr>
          <a:xfrm>
            <a:off x="1579214" y="1539794"/>
            <a:ext cx="306569" cy="2468880"/>
          </a:xfrm>
          <a:prstGeom prst="rect">
            <a:avLst/>
          </a:prstGeom>
          <a:solidFill>
            <a:srgbClr val="46166B">
              <a:alpha val="10196"/>
            </a:srgbClr>
          </a:solidFill>
          <a:ln>
            <a:solidFill>
              <a:srgbClr val="180429">
                <a:alpha val="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EFA747-A3C0-8479-D199-A039135959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137" y="1059725"/>
            <a:ext cx="8187638" cy="5334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3558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195D35C-5C89-7BAC-7338-CC6D4B13FAC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71D546F-9044-0731-944D-A4B403F8C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Map Availability</a:t>
            </a:r>
          </a:p>
        </p:txBody>
      </p:sp>
    </p:spTree>
    <p:extLst>
      <p:ext uri="{BB962C8B-B14F-4D97-AF65-F5344CB8AC3E}">
        <p14:creationId xmlns:p14="http://schemas.microsoft.com/office/powerpoint/2010/main" val="34214926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011281-863E-68FD-1F7E-4069E51F5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E7BD3AC-ED04-C7D6-EDEF-DD1511FAE5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3657" y="2495551"/>
            <a:ext cx="3953539" cy="395997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Update status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Format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Maintenance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Licensing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B24C1E-AF96-FD98-18CE-FEF1959C25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E2813B2-485F-E38D-692A-158AB1DDA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657" y="377071"/>
            <a:ext cx="10646664" cy="1005416"/>
          </a:xfrm>
        </p:spPr>
        <p:txBody>
          <a:bodyPr vert="horz" lIns="121920" tIns="60960" rIns="121920" bIns="60960" rtlCol="0" anchor="ctr">
            <a:normAutofit/>
          </a:bodyPr>
          <a:lstStyle/>
          <a:p>
            <a:r>
              <a:rPr lang="en-US" sz="3200"/>
              <a:t>Map Availability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FC7592AE-DCC4-13DA-6A72-313DF69BA69E}"/>
              </a:ext>
            </a:extLst>
          </p:cNvPr>
          <p:cNvSpPr txBox="1">
            <a:spLocks/>
          </p:cNvSpPr>
          <p:nvPr/>
        </p:nvSpPr>
        <p:spPr>
          <a:xfrm>
            <a:off x="4919330" y="2495551"/>
            <a:ext cx="6859013" cy="3898400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400" b="1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Times New Roman" panose="02020603050405020304" pitchFamily="18" charset="0"/>
              </a:rPr>
              <a:t>The last update took place in January 2023 and maps typically change ~5% per year.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endParaRPr kumimoji="0" lang="en-US" sz="2400" b="1" i="0" u="none" strike="noStrike" kern="14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400" b="1" i="0" u="none" strike="noStrike" kern="14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kumimoji="0" lang="en-US" sz="2400" b="1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AMA is evaluating viability of map scope and rules before the next update</a:t>
            </a:r>
            <a:r>
              <a:rPr kumimoji="0" lang="en-US" sz="2400" b="1" i="0" u="none" strike="noStrike" kern="14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821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D921FD-1EAB-1B96-3CA5-F3B621D442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CA" dirty="0"/>
              <a:t>CRD triggers off clinical orders and appointments</a:t>
            </a:r>
          </a:p>
          <a:p>
            <a:r>
              <a:rPr lang="en-CA" dirty="0"/>
              <a:t>DTR populates using clinical data</a:t>
            </a:r>
          </a:p>
          <a:p>
            <a:pPr>
              <a:spcBef>
                <a:spcPts val="2400"/>
              </a:spcBef>
            </a:pPr>
            <a:r>
              <a:rPr lang="en-CA" dirty="0"/>
              <a:t>Data will often exist with clinical codes, not billing codes</a:t>
            </a:r>
          </a:p>
          <a:p>
            <a:pPr lvl="1"/>
            <a:r>
              <a:rPr lang="en-CA" dirty="0"/>
              <a:t>E.g. SNOMED CT, rather than CPT or ICD10</a:t>
            </a:r>
          </a:p>
          <a:p>
            <a:pPr>
              <a:spcBef>
                <a:spcPts val="2400"/>
              </a:spcBef>
            </a:pPr>
            <a:r>
              <a:rPr lang="en-CA" dirty="0"/>
              <a:t>Payers will need to make coverage decisions based on this clinical data</a:t>
            </a:r>
          </a:p>
          <a:p>
            <a:pPr>
              <a:spcBef>
                <a:spcPts val="2400"/>
              </a:spcBef>
            </a:pPr>
            <a:r>
              <a:rPr lang="en-CA" dirty="0"/>
              <a:t>Payer engines are set up to use billing codes</a:t>
            </a:r>
          </a:p>
          <a:p>
            <a:r>
              <a:rPr lang="en-CA" dirty="0"/>
              <a:t>Mapping will thus be needed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537950A-D490-7D66-E539-CB027E411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Issue</a:t>
            </a:r>
          </a:p>
        </p:txBody>
      </p:sp>
    </p:spTree>
    <p:extLst>
      <p:ext uri="{BB962C8B-B14F-4D97-AF65-F5344CB8AC3E}">
        <p14:creationId xmlns:p14="http://schemas.microsoft.com/office/powerpoint/2010/main" val="39629564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6B4311-90D2-44DF-2AC9-4134FF3034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69FF70-809E-7088-3F6F-1E199D6A4A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223CD02-C4B4-43C0-3645-3A0BA7380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657" y="377071"/>
            <a:ext cx="10646664" cy="1005416"/>
          </a:xfrm>
        </p:spPr>
        <p:txBody>
          <a:bodyPr vert="horz" lIns="121920" tIns="60960" rIns="121920" bIns="60960" rtlCol="0" anchor="ctr">
            <a:normAutofit/>
          </a:bodyPr>
          <a:lstStyle/>
          <a:p>
            <a:r>
              <a:rPr lang="en-US" sz="3200"/>
              <a:t>Map Availability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FF8C16E5-1143-4D66-0F6E-18A4D72308B4}"/>
              </a:ext>
            </a:extLst>
          </p:cNvPr>
          <p:cNvSpPr txBox="1">
            <a:spLocks/>
          </p:cNvSpPr>
          <p:nvPr/>
        </p:nvSpPr>
        <p:spPr>
          <a:xfrm>
            <a:off x="4506982" y="2305050"/>
            <a:ext cx="7271362" cy="4088901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400" b="1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Times New Roman" panose="02020603050405020304" pitchFamily="18" charset="0"/>
              </a:rPr>
              <a:t>Currently in </a:t>
            </a:r>
            <a:r>
              <a:rPr kumimoji="0" lang="en-US" sz="2400" b="1" i="0" u="none" strike="noStrike" kern="14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Times New Roman" panose="02020603050405020304" pitchFamily="18" charset="0"/>
              </a:rPr>
              <a:t>xls</a:t>
            </a:r>
            <a:r>
              <a:rPr kumimoji="0" lang="en-US" sz="2400" b="1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Times New Roman" panose="02020603050405020304" pitchFamily="18" charset="0"/>
              </a:rPr>
              <a:t> and txt files, with a JSON API testing endpoint.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400" b="1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Better insight into workflows will drive maps format: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Char char="•"/>
              <a:tabLst>
                <a:tab pos="365751" algn="l"/>
                <a:tab pos="487668" algn="l"/>
              </a:tabLst>
              <a:defRPr/>
            </a:pPr>
            <a:r>
              <a:rPr kumimoji="0" lang="en-US" sz="2000" b="0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Files loaded in a system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Char char="•"/>
              <a:tabLst>
                <a:tab pos="365751" algn="l"/>
                <a:tab pos="487668" algn="l"/>
              </a:tabLst>
              <a:defRPr/>
            </a:pPr>
            <a:r>
              <a:rPr kumimoji="0" lang="en-US" sz="2000" b="0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JSON API to update systems or query on demand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Char char="•"/>
              <a:tabLst>
                <a:tab pos="365751" algn="l"/>
                <a:tab pos="487668" algn="l"/>
              </a:tabLst>
              <a:defRPr/>
            </a:pPr>
            <a:r>
              <a:rPr kumimoji="0" lang="en-US" sz="2000" b="0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HL7</a:t>
            </a:r>
            <a:r>
              <a:rPr kumimoji="0" lang="en-US" sz="2000" b="0" i="0" u="none" strike="noStrike" kern="1400" cap="none" spc="0" normalizeH="0" baseline="30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®</a:t>
            </a:r>
            <a:r>
              <a:rPr kumimoji="0" lang="en-US" sz="2000" b="0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FHIR</a:t>
            </a:r>
            <a:r>
              <a:rPr kumimoji="0" lang="en-US" sz="2000" b="0" i="0" u="none" strike="noStrike" kern="1400" cap="none" spc="0" normalizeH="0" baseline="30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®</a:t>
            </a:r>
            <a:r>
              <a:rPr kumimoji="0" lang="en-US" sz="2000" b="0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standard resource to map codes in flight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C42CA634-911F-992E-1299-91A0C7CBA6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3657" y="2495551"/>
            <a:ext cx="3953539" cy="395997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Update status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Format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Maintenance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Licensing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DF2C52-0BEC-8C31-9A31-B6D0877281BD}"/>
              </a:ext>
            </a:extLst>
          </p:cNvPr>
          <p:cNvSpPr txBox="1"/>
          <p:nvPr/>
        </p:nvSpPr>
        <p:spPr>
          <a:xfrm>
            <a:off x="413656" y="6116952"/>
            <a:ext cx="113646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HL7, FHIR and the FHIR [FLAME DESIGN] are the registered trademarks of Health Level Seven International and their use does not constitute endorsement by HL7.</a:t>
            </a:r>
            <a:endParaRPr kumimoji="0" lang="en-US" sz="1200" b="0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559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6230FB-C7FA-A8B4-18C2-F64B65B73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73C87D-4041-638A-AF0E-BADA9E5EF2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BDB95DC-52B3-061E-FF3D-A190C72A9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657" y="377071"/>
            <a:ext cx="10646664" cy="1005416"/>
          </a:xfrm>
        </p:spPr>
        <p:txBody>
          <a:bodyPr vert="horz" lIns="121920" tIns="60960" rIns="121920" bIns="60960" rtlCol="0" anchor="ctr">
            <a:normAutofit/>
          </a:bodyPr>
          <a:lstStyle/>
          <a:p>
            <a:r>
              <a:rPr lang="en-US" sz="3200"/>
              <a:t>Map Availability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D78B21AD-C3E9-DB06-C0F7-DD461CB482A2}"/>
              </a:ext>
            </a:extLst>
          </p:cNvPr>
          <p:cNvSpPr txBox="1">
            <a:spLocks/>
          </p:cNvSpPr>
          <p:nvPr/>
        </p:nvSpPr>
        <p:spPr>
          <a:xfrm>
            <a:off x="4919330" y="2495551"/>
            <a:ext cx="6859013" cy="3898400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400" b="1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Times New Roman" panose="02020603050405020304" pitchFamily="18" charset="0"/>
              </a:rPr>
              <a:t>Maps were previously updated annually; the AMA is soliciting input for required frequency.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Char char="•"/>
              <a:tabLst>
                <a:tab pos="365751" algn="l"/>
                <a:tab pos="487668" algn="l"/>
              </a:tabLst>
              <a:defRPr/>
            </a:pPr>
            <a:r>
              <a:rPr kumimoji="0" lang="en-US" sz="2000" b="0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Times New Roman" panose="02020603050405020304" pitchFamily="18" charset="0"/>
              </a:rPr>
              <a:t>U.S. Edition of SNOMED CT</a:t>
            </a:r>
            <a:r>
              <a:rPr kumimoji="0" lang="en-US" sz="2000" b="0" i="0" u="none" strike="noStrike" kern="1400" cap="none" spc="0" normalizeH="0" baseline="30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Times New Roman" panose="02020603050405020304" pitchFamily="18" charset="0"/>
              </a:rPr>
              <a:t>®</a:t>
            </a:r>
            <a:r>
              <a:rPr kumimoji="0" lang="en-US" sz="2000" b="0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Times New Roman" panose="02020603050405020304" pitchFamily="18" charset="0"/>
              </a:rPr>
              <a:t> is released twice annually</a:t>
            </a:r>
            <a:endParaRPr kumimoji="0" lang="en-US" sz="2000" b="0" i="0" u="none" strike="noStrike" kern="14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Char char="•"/>
              <a:tabLst>
                <a:tab pos="365751" algn="l"/>
                <a:tab pos="487668" algn="l"/>
              </a:tabLst>
              <a:defRPr/>
            </a:pPr>
            <a:r>
              <a:rPr kumimoji="0" lang="en-US" sz="2000" b="0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CPT</a:t>
            </a:r>
            <a:r>
              <a:rPr kumimoji="0" lang="en-US" sz="2000" b="0" i="0" u="none" strike="noStrike" kern="1400" cap="none" spc="0" normalizeH="0" baseline="30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®</a:t>
            </a:r>
            <a:r>
              <a:rPr kumimoji="0" lang="en-US" sz="2000" b="0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codes have a main release annually plus quarterly updates (primarily PLA codes)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E5C4C48C-1F75-4C79-E08A-2CBA376C76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3657" y="2495551"/>
            <a:ext cx="3953539" cy="395997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Update status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Format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Maintenance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Licensing</a:t>
            </a:r>
          </a:p>
        </p:txBody>
      </p:sp>
    </p:spTree>
    <p:extLst>
      <p:ext uri="{BB962C8B-B14F-4D97-AF65-F5344CB8AC3E}">
        <p14:creationId xmlns:p14="http://schemas.microsoft.com/office/powerpoint/2010/main" val="29699716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5FA8D2-C0D4-5B2F-6A8C-0F5A5EDA55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71FA07-DE05-34A7-34D6-8341C685C6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6598157-5AA4-220D-8002-310AB14DB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657" y="377071"/>
            <a:ext cx="10646664" cy="1005416"/>
          </a:xfrm>
        </p:spPr>
        <p:txBody>
          <a:bodyPr vert="horz" lIns="121920" tIns="60960" rIns="121920" bIns="60960" rtlCol="0" anchor="ctr">
            <a:normAutofit/>
          </a:bodyPr>
          <a:lstStyle/>
          <a:p>
            <a:r>
              <a:rPr lang="en-US" sz="3200"/>
              <a:t>Map Availability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DB7DE230-2798-324B-CA57-9ED1E154F2F9}"/>
              </a:ext>
            </a:extLst>
          </p:cNvPr>
          <p:cNvSpPr txBox="1">
            <a:spLocks/>
          </p:cNvSpPr>
          <p:nvPr/>
        </p:nvSpPr>
        <p:spPr>
          <a:xfrm>
            <a:off x="4919330" y="1995037"/>
            <a:ext cx="6859013" cy="3898400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133" b="1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Maps are currently not available to license.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AMA is working on a testing agreement for the short term and evaluating license agreement terms for future use.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4256A5B7-4266-71EE-D93B-89995AAF96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3657" y="2495551"/>
            <a:ext cx="3953539" cy="395997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Update status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Format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Maintenance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Licensing</a:t>
            </a:r>
          </a:p>
        </p:txBody>
      </p:sp>
    </p:spTree>
    <p:extLst>
      <p:ext uri="{BB962C8B-B14F-4D97-AF65-F5344CB8AC3E}">
        <p14:creationId xmlns:p14="http://schemas.microsoft.com/office/powerpoint/2010/main" val="27150598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AA30B7-9791-F149-A4BD-1EFC56C458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73872" y="6393951"/>
            <a:ext cx="1234440" cy="366183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716001-1409-5042-948A-EE380D3F8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6185"/>
            <a:ext cx="10515600" cy="1325033"/>
          </a:xfrm>
        </p:spPr>
        <p:txBody>
          <a:bodyPr>
            <a:normAutofit/>
          </a:bodyPr>
          <a:lstStyle/>
          <a:p>
            <a:r>
              <a:rPr lang="en-US"/>
              <a:t>Questions? 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D74E0A4-0595-E2BA-EA0F-0BD913C5D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For Map questions or interest in testing, reach out to </a:t>
            </a:r>
            <a:br>
              <a:rPr lang="en-US"/>
            </a:br>
            <a:r>
              <a:rPr lang="en-US"/>
              <a:t>Denis Casaubon, </a:t>
            </a:r>
            <a:r>
              <a:rPr lang="en-US">
                <a:hlinkClick r:id="rId3"/>
              </a:rPr>
              <a:t>denis.casaubon@ama-assn.org</a:t>
            </a:r>
            <a:r>
              <a:rPr lang="en-US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2087237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60477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2210700-F829-8824-BE1F-6EB7133A9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Other Mapping Strategies</a:t>
            </a:r>
          </a:p>
        </p:txBody>
      </p:sp>
    </p:spTree>
    <p:extLst>
      <p:ext uri="{BB962C8B-B14F-4D97-AF65-F5344CB8AC3E}">
        <p14:creationId xmlns:p14="http://schemas.microsoft.com/office/powerpoint/2010/main" val="40091615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2E9352-9BE5-7DE6-3424-6C3F17D2A50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19797" y="1172573"/>
            <a:ext cx="8812020" cy="4980416"/>
          </a:xfrm>
        </p:spPr>
        <p:txBody>
          <a:bodyPr/>
          <a:lstStyle/>
          <a:p>
            <a:r>
              <a:rPr lang="en-CA" dirty="0"/>
              <a:t>Sometimes the EHR knows how something will likely be billed</a:t>
            </a:r>
          </a:p>
          <a:p>
            <a:pPr lvl="1"/>
            <a:r>
              <a:rPr lang="en-CA" dirty="0"/>
              <a:t>i.e. an internal order</a:t>
            </a:r>
          </a:p>
          <a:p>
            <a:r>
              <a:rPr lang="en-CA" dirty="0"/>
              <a:t>CRD allows (but does not require) the CRD client to provide billing code translations</a:t>
            </a:r>
          </a:p>
          <a:p>
            <a:pPr lvl="1"/>
            <a:r>
              <a:rPr lang="en-CA" dirty="0"/>
              <a:t>Change coming soon to allow sending multiple candidate billing codes</a:t>
            </a:r>
          </a:p>
          <a:p>
            <a:r>
              <a:rPr lang="en-CA" dirty="0"/>
              <a:t>Payers can leverage this if available, but cannot require this to be present</a:t>
            </a:r>
          </a:p>
          <a:p>
            <a:pPr lvl="1"/>
            <a:r>
              <a:rPr lang="en-CA" dirty="0"/>
              <a:t>In many cases, the ordering clinician has no clue how it’ll be billed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8D4E29D-064B-F776-DC93-223C55C28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EHRs can Provide Mappings</a:t>
            </a:r>
          </a:p>
        </p:txBody>
      </p:sp>
    </p:spTree>
    <p:extLst>
      <p:ext uri="{BB962C8B-B14F-4D97-AF65-F5344CB8AC3E}">
        <p14:creationId xmlns:p14="http://schemas.microsoft.com/office/powerpoint/2010/main" val="3051729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EFF5D0-441C-5186-B3AF-9F328531CEA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79908" y="1452134"/>
            <a:ext cx="8322788" cy="4980416"/>
          </a:xfrm>
        </p:spPr>
        <p:txBody>
          <a:bodyPr/>
          <a:lstStyle/>
          <a:p>
            <a:r>
              <a:rPr lang="en-CA" dirty="0"/>
              <a:t>The best source of clinical -&gt; billing codes is/will be payers</a:t>
            </a:r>
          </a:p>
          <a:p>
            <a:pPr lvl="1"/>
            <a:r>
              <a:rPr lang="en-CA" dirty="0"/>
              <a:t>Payers know what billing codes are used</a:t>
            </a:r>
          </a:p>
          <a:p>
            <a:pPr lvl="2"/>
            <a:r>
              <a:rPr lang="en-CA" dirty="0"/>
              <a:t>and who uses what</a:t>
            </a:r>
          </a:p>
          <a:p>
            <a:pPr lvl="1"/>
            <a:r>
              <a:rPr lang="en-CA" dirty="0"/>
              <a:t>Payers </a:t>
            </a:r>
            <a:r>
              <a:rPr lang="en-CA" b="1" dirty="0"/>
              <a:t>may</a:t>
            </a:r>
            <a:r>
              <a:rPr lang="en-CA" dirty="0"/>
              <a:t> have access to clinical order codes now</a:t>
            </a:r>
          </a:p>
          <a:p>
            <a:pPr lvl="2"/>
            <a:r>
              <a:rPr lang="en-CA" dirty="0"/>
              <a:t>submitted attachments</a:t>
            </a:r>
          </a:p>
          <a:p>
            <a:pPr lvl="2"/>
            <a:r>
              <a:rPr lang="en-CA" dirty="0"/>
              <a:t>quality metric information</a:t>
            </a:r>
          </a:p>
          <a:p>
            <a:pPr lvl="2"/>
            <a:r>
              <a:rPr lang="en-CA" dirty="0"/>
              <a:t>audit checks</a:t>
            </a:r>
          </a:p>
          <a:p>
            <a:pPr lvl="2"/>
            <a:r>
              <a:rPr lang="en-CA" dirty="0"/>
              <a:t>Etc.</a:t>
            </a:r>
          </a:p>
          <a:p>
            <a:pPr lvl="1"/>
            <a:r>
              <a:rPr lang="en-CA" dirty="0"/>
              <a:t>Going forward, payers </a:t>
            </a:r>
            <a:r>
              <a:rPr lang="en-CA" b="1" dirty="0"/>
              <a:t>will</a:t>
            </a:r>
            <a:r>
              <a:rPr lang="en-CA" dirty="0"/>
              <a:t> have access to clinical order codes from CRD</a:t>
            </a:r>
          </a:p>
          <a:p>
            <a:r>
              <a:rPr lang="en-CA" dirty="0"/>
              <a:t>Payers can learn what clinical order codes typically result in which billing codes</a:t>
            </a:r>
          </a:p>
          <a:p>
            <a:pPr lvl="1"/>
            <a:r>
              <a:rPr lang="en-CA" dirty="0"/>
              <a:t>Possibly with context</a:t>
            </a:r>
          </a:p>
          <a:p>
            <a:pPr lvl="2"/>
            <a:r>
              <a:rPr lang="en-CA" dirty="0"/>
              <a:t>ordering provider, performing facility, etc.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9301A03-DD34-8AF8-FB91-D3B9C7806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Translating using payer data</a:t>
            </a:r>
          </a:p>
        </p:txBody>
      </p:sp>
    </p:spTree>
    <p:extLst>
      <p:ext uri="{BB962C8B-B14F-4D97-AF65-F5344CB8AC3E}">
        <p14:creationId xmlns:p14="http://schemas.microsoft.com/office/powerpoint/2010/main" val="15729760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599792-CC99-721D-609F-9083C64EC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Summing 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62037-C59F-2671-8C35-477178780C6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10975" y="6489700"/>
            <a:ext cx="581025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B6F15528-21DE-4FAA-801E-634DDDAF4B2B}" type="slidenum">
              <a:rPr kumimoji="0" lang="en-CA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28</a:t>
            </a:fld>
            <a:endParaRPr kumimoji="0" lang="en-CA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507196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E71812-2008-6476-874E-79B9056AAB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7F422D-E7AE-80D3-5F76-DA4C01E5488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50787" y="1452134"/>
            <a:ext cx="8258721" cy="4980416"/>
          </a:xfrm>
        </p:spPr>
        <p:txBody>
          <a:bodyPr/>
          <a:lstStyle/>
          <a:p>
            <a:r>
              <a:rPr lang="en-CA" dirty="0"/>
              <a:t>Code translation will be necessary for both CRD &amp; DTR</a:t>
            </a:r>
          </a:p>
          <a:p>
            <a:r>
              <a:rPr lang="en-CA" dirty="0"/>
              <a:t>Code translation is complex and has challenges</a:t>
            </a:r>
          </a:p>
          <a:p>
            <a:pPr lvl="1"/>
            <a:r>
              <a:rPr lang="en-CA" dirty="0"/>
              <a:t>Work on your strategy early…</a:t>
            </a:r>
          </a:p>
          <a:p>
            <a:r>
              <a:rPr lang="en-CA" dirty="0"/>
              <a:t>There are common tools and structures to share the work</a:t>
            </a:r>
          </a:p>
          <a:p>
            <a:r>
              <a:rPr lang="en-CA" dirty="0"/>
              <a:t>AMA has initial SNOMED to CPT and CPT to CPT capabilities that may be helpful</a:t>
            </a:r>
          </a:p>
          <a:p>
            <a:r>
              <a:rPr lang="en-CA" dirty="0"/>
              <a:t>Over time, payers will have the knowledge to make their mappings better</a:t>
            </a:r>
          </a:p>
          <a:p>
            <a:r>
              <a:rPr lang="en-CA" dirty="0"/>
              <a:t>At some point, administrative systems need operate off clinical terminologies rather than separate terminologies that do not accurately reflect patient care needs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55FB2E7-3EB8-DB4D-3E70-076ABB78A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Key Messages</a:t>
            </a:r>
          </a:p>
        </p:txBody>
      </p:sp>
    </p:spTree>
    <p:extLst>
      <p:ext uri="{BB962C8B-B14F-4D97-AF65-F5344CB8AC3E}">
        <p14:creationId xmlns:p14="http://schemas.microsoft.com/office/powerpoint/2010/main" val="3058167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085E34-9C0A-566B-7C07-DBEFBA3BAD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51214" y="1452134"/>
            <a:ext cx="7872612" cy="4980416"/>
          </a:xfrm>
        </p:spPr>
        <p:txBody>
          <a:bodyPr/>
          <a:lstStyle/>
          <a:p>
            <a:r>
              <a:rPr lang="en-CA" dirty="0"/>
              <a:t>Even if a billing code (e.g. CPT is present), mapping may still be needed</a:t>
            </a:r>
          </a:p>
          <a:p>
            <a:pPr lvl="1"/>
            <a:r>
              <a:rPr lang="en-CA" dirty="0"/>
              <a:t>E.g. an order for a “Head CT” could be billed as “Head CT with Contrast”</a:t>
            </a:r>
          </a:p>
          <a:p>
            <a:r>
              <a:rPr lang="en-CA" dirty="0"/>
              <a:t>Code systems continue to evolve</a:t>
            </a:r>
          </a:p>
          <a:p>
            <a:r>
              <a:rPr lang="en-CA" dirty="0"/>
              <a:t>Mappings need to be based on “how is this likely to be billed”</a:t>
            </a:r>
          </a:p>
          <a:p>
            <a:r>
              <a:rPr lang="en-CA" dirty="0"/>
              <a:t>Many of the code systems involved are ‘large’</a:t>
            </a:r>
          </a:p>
          <a:p>
            <a:pPr lvl="1"/>
            <a:r>
              <a:rPr lang="en-CA" dirty="0"/>
              <a:t>With SNOMED CT post-coordination, near-infinite</a:t>
            </a:r>
          </a:p>
          <a:p>
            <a:r>
              <a:rPr lang="en-CA" dirty="0"/>
              <a:t>Don’t need maps for “all concepts” – only those relevant to the coverage</a:t>
            </a:r>
          </a:p>
          <a:p>
            <a:r>
              <a:rPr lang="en-CA" dirty="0"/>
              <a:t>Sometimes mapping won’t be possible (e.g. text)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B402E89-AFB0-C180-AB89-1BD173D6D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Additional Considerations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BA95B0-00BB-19EE-A31F-760B39603F5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B6F15528-21DE-4FAA-801E-634DDDAF4B2B}" type="slidenum">
              <a:rPr kumimoji="0" lang="en-CA" sz="1400" b="0" i="0" u="none" strike="noStrike" kern="0" cap="none" spc="0" normalizeH="0" baseline="0" noProof="0" smtClean="0">
                <a:ln>
                  <a:noFill/>
                </a:ln>
                <a:solidFill>
                  <a:srgbClr val="474749">
                    <a:tint val="75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3</a:t>
            </a:fld>
            <a:endParaRPr kumimoji="0" lang="en-CA" sz="1400" b="0" i="0" u="none" strike="noStrike" kern="0" cap="none" spc="0" normalizeH="0" baseline="0" noProof="0">
              <a:ln>
                <a:noFill/>
              </a:ln>
              <a:solidFill>
                <a:srgbClr val="474749">
                  <a:tint val="75000"/>
                </a:srgb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92997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C38DD5-52DC-7617-F8B3-8A2E25936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10843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7110452-2501-154D-82DD-AAF188791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Tools and supports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093099-5D6C-DD7A-73CB-9B351420AC1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10975" y="6489700"/>
            <a:ext cx="581025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B6F15528-21DE-4FAA-801E-634DDDAF4B2B}" type="slidenum">
              <a:rPr kumimoji="0" lang="en-CA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4</a:t>
            </a:fld>
            <a:endParaRPr kumimoji="0" lang="en-CA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231CC00-276C-89D4-97E5-F47362D2B21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83251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4E19DC-AAE9-23DD-CFCB-0D3734B60D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CA" dirty="0"/>
              <a:t>Standard FHIR resource</a:t>
            </a:r>
          </a:p>
          <a:p>
            <a:pPr lvl="1"/>
            <a:r>
              <a:rPr lang="en-CA" dirty="0"/>
              <a:t>Can be put in a searchable registry</a:t>
            </a:r>
          </a:p>
          <a:p>
            <a:pPr lvl="0"/>
            <a:r>
              <a:rPr lang="en-CA" dirty="0"/>
              <a:t>Allows computable exchange of how one set of codes maps to another set</a:t>
            </a:r>
          </a:p>
          <a:p>
            <a:pPr lvl="0"/>
            <a:r>
              <a:rPr lang="en-CA" dirty="0"/>
              <a:t>Allows capturing the nature of the relationship</a:t>
            </a:r>
          </a:p>
          <a:p>
            <a:pPr lvl="1"/>
            <a:r>
              <a:rPr lang="en-CA" dirty="0"/>
              <a:t>Equivalent, broader than, narrower than, not mappable</a:t>
            </a:r>
          </a:p>
          <a:p>
            <a:pPr lvl="0"/>
            <a:r>
              <a:rPr lang="en-CA" dirty="0"/>
              <a:t>E.g.</a:t>
            </a:r>
          </a:p>
          <a:p>
            <a:pPr lvl="1"/>
            <a:r>
              <a:rPr lang="en-CA" dirty="0"/>
              <a:t>SNOMED CT </a:t>
            </a:r>
            <a:br>
              <a:rPr lang="en-CA" dirty="0"/>
            </a:b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396207002</a:t>
            </a:r>
            <a:r>
              <a:rPr lang="en-CA" dirty="0"/>
              <a:t> (CT brain with contrast) </a:t>
            </a:r>
            <a:br>
              <a:rPr lang="en-CA" dirty="0"/>
            </a:br>
            <a:r>
              <a:rPr lang="en-CA" b="1" dirty="0">
                <a:solidFill>
                  <a:srgbClr val="0070C0"/>
                </a:solidFill>
              </a:rPr>
              <a:t>=</a:t>
            </a:r>
            <a:r>
              <a:rPr lang="en-CA" dirty="0"/>
              <a:t>  CPT </a:t>
            </a: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70460</a:t>
            </a:r>
            <a:r>
              <a:rPr lang="en-CA" dirty="0"/>
              <a:t> (Brain CT w/ Contrast)</a:t>
            </a:r>
          </a:p>
          <a:p>
            <a:pPr lvl="1"/>
            <a:r>
              <a:rPr lang="en-CA" dirty="0"/>
              <a:t>SNOMED CT </a:t>
            </a:r>
            <a:br>
              <a:rPr lang="en-CA" dirty="0"/>
            </a:b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446459005</a:t>
            </a:r>
            <a:r>
              <a:rPr lang="en-CA" dirty="0"/>
              <a:t> (CT of brain perfusion using xenon)</a:t>
            </a:r>
            <a:br>
              <a:rPr lang="en-CA" dirty="0"/>
            </a:br>
            <a:r>
              <a:rPr lang="en-CA" b="1" dirty="0">
                <a:solidFill>
                  <a:srgbClr val="0070C0"/>
                </a:solidFill>
              </a:rPr>
              <a:t>&lt;</a:t>
            </a:r>
            <a:r>
              <a:rPr lang="en-CA" dirty="0"/>
              <a:t> CPT </a:t>
            </a: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70460</a:t>
            </a:r>
            <a:r>
              <a:rPr lang="en-CA" dirty="0"/>
              <a:t> (Brain CT w/ Contrast)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B65DB5A-CF97-8CA6-77CD-6B1C0B161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CA" dirty="0" err="1"/>
              <a:t>ConceptMap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79749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728084-78E7-F7E2-12C8-8202ACE3BA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CA" dirty="0"/>
              <a:t>Can handle navigating post-coordination and specialization hierarchies</a:t>
            </a:r>
          </a:p>
          <a:p>
            <a:pPr lvl="0"/>
            <a:r>
              <a:rPr lang="en-CA" dirty="0"/>
              <a:t>E.g. SNOMED CT</a:t>
            </a:r>
          </a:p>
          <a:p>
            <a:pPr marL="457200" lvl="1" indent="0">
              <a:buNone/>
            </a:pP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1290563003: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405813007=62413002:272741003= 7771000</a:t>
            </a:r>
            <a:r>
              <a:rPr lang="en-CA" dirty="0"/>
              <a:t> </a:t>
            </a:r>
            <a:br>
              <a:rPr lang="en-CA" dirty="0"/>
            </a:br>
            <a:r>
              <a:rPr lang="en-CA" dirty="0"/>
              <a:t>(</a:t>
            </a:r>
            <a:r>
              <a:rPr lang="en-US" dirty="0"/>
              <a:t>Plain X-ray of forearm, anteroposterior and lateral views : Procedure site – direct = Radius : laterality = left)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can be generalized to SNOMED CT: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783544001</a:t>
            </a:r>
            <a:r>
              <a:rPr lang="en-US" dirty="0"/>
              <a:t> (Plain X-ray of forearm)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Which can then be mapped to CPT code </a:t>
            </a:r>
            <a:br>
              <a:rPr lang="en-US" dirty="0"/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73090</a:t>
            </a:r>
            <a:r>
              <a:rPr lang="en-US" dirty="0"/>
              <a:t> (Diagnostic Radiology (Diagnostic Imaging) Procedures of the Upper Extremities)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1390AD5-5576-6FD9-6DE9-48B9E07F3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CA" dirty="0"/>
              <a:t>Terminology services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4D74B7-F231-DCC4-D9E8-7E47779E0521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B6F15528-21DE-4FAA-801E-634DDDAF4B2B}" type="slidenum">
              <a:rPr kumimoji="0" lang="en-CA" sz="1400" b="0" i="0" u="none" strike="noStrike" kern="0" cap="none" spc="0" normalizeH="0" baseline="0" noProof="0" smtClean="0">
                <a:ln>
                  <a:noFill/>
                </a:ln>
                <a:solidFill>
                  <a:srgbClr val="474749">
                    <a:tint val="75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6</a:t>
            </a:fld>
            <a:endParaRPr kumimoji="0" lang="en-CA" sz="1400" b="0" i="0" u="none" strike="noStrike" kern="0" cap="none" spc="0" normalizeH="0" baseline="0" noProof="0">
              <a:ln>
                <a:noFill/>
              </a:ln>
              <a:solidFill>
                <a:srgbClr val="474749">
                  <a:tint val="75000"/>
                </a:srgb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67735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06AF37-EAFF-1DFD-E28C-D76492173F2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CA" dirty="0"/>
              <a:t>$translate</a:t>
            </a:r>
          </a:p>
          <a:p>
            <a:pPr lvl="1"/>
            <a:r>
              <a:rPr lang="en-CA" dirty="0"/>
              <a:t>Pass in a code and a target code system</a:t>
            </a:r>
          </a:p>
          <a:p>
            <a:pPr lvl="1"/>
            <a:r>
              <a:rPr lang="en-CA" dirty="0"/>
              <a:t>Get back a matching code (or set of codes)</a:t>
            </a:r>
          </a:p>
          <a:p>
            <a:r>
              <a:rPr lang="en-CA" dirty="0"/>
              <a:t>$subsumes</a:t>
            </a:r>
          </a:p>
          <a:p>
            <a:pPr lvl="1"/>
            <a:r>
              <a:rPr lang="en-CA" dirty="0"/>
              <a:t>Checks if one code is a proper specialization of another</a:t>
            </a:r>
          </a:p>
          <a:p>
            <a:r>
              <a:rPr lang="en-CA" dirty="0"/>
              <a:t>$expand</a:t>
            </a:r>
          </a:p>
          <a:p>
            <a:pPr lvl="1"/>
            <a:r>
              <a:rPr lang="en-CA" dirty="0"/>
              <a:t>Allows finding all codes that are specializations </a:t>
            </a:r>
            <a:r>
              <a:rPr lang="en-CA"/>
              <a:t>or generalizations </a:t>
            </a:r>
            <a:r>
              <a:rPr lang="en-CA" dirty="0"/>
              <a:t>of another</a:t>
            </a:r>
          </a:p>
          <a:p>
            <a:pPr lvl="1"/>
            <a:endParaRPr lang="en-CA" dirty="0"/>
          </a:p>
          <a:p>
            <a:r>
              <a:rPr lang="en-CA" dirty="0"/>
              <a:t>There are both commercial and open-source terminology services implementations available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CF34E72-52E9-A1FB-8C41-0AB7607F6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Terminology services calls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C72051-AD1F-0D41-F273-B605E19ED23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B6F15528-21DE-4FAA-801E-634DDDAF4B2B}" type="slidenum">
              <a:rPr kumimoji="0" lang="en-CA" sz="1400" b="0" i="0" u="none" strike="noStrike" kern="0" cap="none" spc="0" normalizeH="0" baseline="0" noProof="0" smtClean="0">
                <a:ln>
                  <a:noFill/>
                </a:ln>
                <a:solidFill>
                  <a:srgbClr val="474749">
                    <a:tint val="75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7</a:t>
            </a:fld>
            <a:endParaRPr kumimoji="0" lang="en-CA" sz="1400" b="0" i="0" u="none" strike="noStrike" kern="0" cap="none" spc="0" normalizeH="0" baseline="0" noProof="0">
              <a:ln>
                <a:noFill/>
              </a:ln>
              <a:solidFill>
                <a:srgbClr val="474749">
                  <a:tint val="75000"/>
                </a:srgb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31162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061D89-3D42-F4A5-A8BA-BCBAE4C3816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CA" dirty="0">
                <a:hlinkClick r:id="rId2"/>
              </a:rPr>
              <a:t>https://github.com/HealthIntersections/fhirserver</a:t>
            </a:r>
            <a:endParaRPr lang="en-CA" dirty="0"/>
          </a:p>
          <a:p>
            <a:r>
              <a:rPr lang="en-CA">
                <a:hlinkClick r:id="rId3"/>
              </a:rPr>
              <a:t>https://github.com/IHTSDO/snowstorm</a:t>
            </a:r>
            <a:endParaRPr lang="en-CA"/>
          </a:p>
          <a:p>
            <a:r>
              <a:rPr lang="en-CA">
                <a:hlinkClick r:id="rId4"/>
              </a:rPr>
              <a:t>https</a:t>
            </a:r>
            <a:r>
              <a:rPr lang="en-CA" dirty="0">
                <a:hlinkClick r:id="rId4"/>
              </a:rPr>
              <a:t>://gitlab.com/elga-gmbh/termgit</a:t>
            </a:r>
            <a:endParaRPr lang="en-CA" dirty="0"/>
          </a:p>
          <a:p>
            <a:r>
              <a:rPr lang="en-CA" dirty="0">
                <a:hlinkClick r:id="rId5"/>
              </a:rPr>
              <a:t>https://hapifhir.io/hapi-fhir/docs/server_jpa/terminology.html</a:t>
            </a:r>
            <a:endParaRPr lang="en-CA" dirty="0"/>
          </a:p>
          <a:p>
            <a:r>
              <a:rPr lang="en-CA" dirty="0">
                <a:hlinkClick r:id="rId6"/>
              </a:rPr>
              <a:t>https://ontoserver.csiro.au/site</a:t>
            </a:r>
            <a:endParaRPr lang="en-CA" dirty="0"/>
          </a:p>
          <a:p>
            <a:r>
              <a:rPr lang="en-CA" dirty="0">
                <a:hlinkClick r:id="rId7"/>
              </a:rPr>
              <a:t>https://openconceptlab.org</a:t>
            </a:r>
            <a:endParaRPr lang="en-CA" dirty="0"/>
          </a:p>
          <a:p>
            <a:r>
              <a:rPr lang="en-CA" dirty="0">
                <a:hlinkClick r:id="rId8"/>
              </a:rPr>
              <a:t>https://termx.org</a:t>
            </a:r>
            <a:endParaRPr lang="en-CA" dirty="0"/>
          </a:p>
          <a:p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E0663C-4ECB-3D4B-56CC-F962E1FBC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Available Terminology Services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5BB477-A026-8F53-322D-D5870108C9EF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B6F15528-21DE-4FAA-801E-634DDDAF4B2B}" type="slidenum">
              <a:rPr kumimoji="0" lang="en-CA" sz="1400" b="0" i="0" u="none" strike="noStrike" kern="0" cap="none" spc="0" normalizeH="0" baseline="0" noProof="0" smtClean="0">
                <a:ln>
                  <a:noFill/>
                </a:ln>
                <a:solidFill>
                  <a:srgbClr val="474749">
                    <a:tint val="75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8</a:t>
            </a:fld>
            <a:endParaRPr kumimoji="0" lang="en-CA" sz="1400" b="0" i="0" u="none" strike="noStrike" kern="0" cap="none" spc="0" normalizeH="0" baseline="0" noProof="0">
              <a:ln>
                <a:noFill/>
              </a:ln>
              <a:solidFill>
                <a:srgbClr val="474749">
                  <a:tint val="75000"/>
                </a:srgb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27602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D8376D-5524-FC26-1989-6E2AD88B16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97381" y="1452134"/>
            <a:ext cx="8026445" cy="4980416"/>
          </a:xfrm>
        </p:spPr>
        <p:txBody>
          <a:bodyPr/>
          <a:lstStyle/>
          <a:p>
            <a:r>
              <a:rPr lang="en-CA" dirty="0"/>
              <a:t>Most translations aren’t exact</a:t>
            </a:r>
          </a:p>
          <a:p>
            <a:pPr lvl="1"/>
            <a:r>
              <a:rPr lang="en-CA" dirty="0"/>
              <a:t>There may be some candidate codes that aren’t appropriate</a:t>
            </a:r>
          </a:p>
          <a:p>
            <a:pPr lvl="1"/>
            <a:r>
              <a:rPr lang="en-CA" dirty="0"/>
              <a:t>There may be a </a:t>
            </a:r>
            <a:r>
              <a:rPr lang="en-CA" b="1" dirty="0"/>
              <a:t>lot</a:t>
            </a:r>
            <a:r>
              <a:rPr lang="en-CA" dirty="0"/>
              <a:t> of candidate codes</a:t>
            </a:r>
          </a:p>
          <a:p>
            <a:r>
              <a:rPr lang="en-CA" dirty="0"/>
              <a:t>CRD allows returning different responses and indicating which billing codes a given response applies to</a:t>
            </a:r>
          </a:p>
          <a:p>
            <a:pPr lvl="1"/>
            <a:r>
              <a:rPr lang="en-CA" dirty="0"/>
              <a:t>If there are too many codes, ok to say a more specific code is needed</a:t>
            </a:r>
          </a:p>
          <a:p>
            <a:r>
              <a:rPr lang="en-CA" dirty="0"/>
              <a:t>With DTR, you can choose to populate with the ‘closest’ code, or not populate</a:t>
            </a:r>
          </a:p>
          <a:p>
            <a:pPr lvl="1"/>
            <a:r>
              <a:rPr lang="en-CA" dirty="0"/>
              <a:t>Whichever you feel is safest and most useful to the user filling the form</a:t>
            </a:r>
          </a:p>
          <a:p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7F3F907-74D1-0D2E-7548-F0546E112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Translation challenges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ECD117-8B33-99F9-55C2-1C06F915C771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B6F15528-21DE-4FAA-801E-634DDDAF4B2B}" type="slidenum">
              <a:rPr kumimoji="0" lang="en-CA" sz="1400" b="0" i="0" u="none" strike="noStrike" kern="0" cap="none" spc="0" normalizeH="0" baseline="0" noProof="0" smtClean="0">
                <a:ln>
                  <a:noFill/>
                </a:ln>
                <a:solidFill>
                  <a:srgbClr val="474749">
                    <a:tint val="75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9</a:t>
            </a:fld>
            <a:endParaRPr kumimoji="0" lang="en-CA" sz="1400" b="0" i="0" u="none" strike="noStrike" kern="0" cap="none" spc="0" normalizeH="0" baseline="0" noProof="0">
              <a:ln>
                <a:noFill/>
              </a:ln>
              <a:solidFill>
                <a:srgbClr val="474749">
                  <a:tint val="75000"/>
                </a:srgb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35977662"/>
      </p:ext>
    </p:extLst>
  </p:cSld>
  <p:clrMapOvr>
    <a:masterClrMapping/>
  </p:clrMapOvr>
</p:sld>
</file>

<file path=ppt/theme/theme1.xml><?xml version="1.0" encoding="utf-8"?>
<a:theme xmlns:a="http://schemas.openxmlformats.org/drawingml/2006/main" name="CV Master Rev 02-2024">
  <a:themeElements>
    <a:clrScheme name="Custom 106">
      <a:dk1>
        <a:srgbClr val="474749"/>
      </a:dk1>
      <a:lt1>
        <a:sysClr val="window" lastClr="FFFFFF"/>
      </a:lt1>
      <a:dk2>
        <a:srgbClr val="2A323A"/>
      </a:dk2>
      <a:lt2>
        <a:srgbClr val="51657F"/>
      </a:lt2>
      <a:accent1>
        <a:srgbClr val="A91F24"/>
      </a:accent1>
      <a:accent2>
        <a:srgbClr val="DFD5A9"/>
      </a:accent2>
      <a:accent3>
        <a:srgbClr val="D6843C"/>
      </a:accent3>
      <a:accent4>
        <a:srgbClr val="873F1E"/>
      </a:accent4>
      <a:accent5>
        <a:srgbClr val="E41F26"/>
      </a:accent5>
      <a:accent6>
        <a:srgbClr val="785B4D"/>
      </a:accent6>
      <a:hlink>
        <a:srgbClr val="C00000"/>
      </a:hlink>
      <a:folHlink>
        <a:srgbClr val="C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Vinci Template.potx" id="{34EECB1E-73B2-471C-AFBD-1668F3DB8884}" vid="{45381E6B-B93A-4F9B-A2D6-F200669F6A57}"/>
    </a:ext>
  </a:extLst>
</a:theme>
</file>

<file path=ppt/theme/theme2.xml><?xml version="1.0" encoding="utf-8"?>
<a:theme xmlns:a="http://schemas.openxmlformats.org/drawingml/2006/main" name="1_CV Master Rev 02-2024">
  <a:themeElements>
    <a:clrScheme name="Custom 106">
      <a:dk1>
        <a:srgbClr val="474749"/>
      </a:dk1>
      <a:lt1>
        <a:sysClr val="window" lastClr="FFFFFF"/>
      </a:lt1>
      <a:dk2>
        <a:srgbClr val="2A323A"/>
      </a:dk2>
      <a:lt2>
        <a:srgbClr val="51657F"/>
      </a:lt2>
      <a:accent1>
        <a:srgbClr val="A91F24"/>
      </a:accent1>
      <a:accent2>
        <a:srgbClr val="DFD5A9"/>
      </a:accent2>
      <a:accent3>
        <a:srgbClr val="D6843C"/>
      </a:accent3>
      <a:accent4>
        <a:srgbClr val="873F1E"/>
      </a:accent4>
      <a:accent5>
        <a:srgbClr val="E41F26"/>
      </a:accent5>
      <a:accent6>
        <a:srgbClr val="785B4D"/>
      </a:accent6>
      <a:hlink>
        <a:srgbClr val="C00000"/>
      </a:hlink>
      <a:folHlink>
        <a:srgbClr val="C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 Vinci Event Presentation Template.potx" id="{AE0F4106-A23F-4698-9F54-64DD89DF35DD}" vid="{4BBDFFCF-3C97-4737-97F2-F098A7A3CD47}"/>
    </a:ext>
  </a:extLst>
</a:theme>
</file>

<file path=ppt/theme/theme3.xml><?xml version="1.0" encoding="utf-8"?>
<a:theme xmlns:a="http://schemas.openxmlformats.org/drawingml/2006/main" name="Custom Design">
  <a:themeElements>
    <a:clrScheme name="Custom 2">
      <a:dk1>
        <a:srgbClr val="000000"/>
      </a:dk1>
      <a:lt1>
        <a:srgbClr val="FFFFFF"/>
      </a:lt1>
      <a:dk2>
        <a:srgbClr val="000000"/>
      </a:dk2>
      <a:lt2>
        <a:srgbClr val="EEECE1"/>
      </a:lt2>
      <a:accent1>
        <a:srgbClr val="46166B"/>
      </a:accent1>
      <a:accent2>
        <a:srgbClr val="A1A1A4"/>
      </a:accent2>
      <a:accent3>
        <a:srgbClr val="009DDC"/>
      </a:accent3>
      <a:accent4>
        <a:srgbClr val="FAA634"/>
      </a:accent4>
      <a:accent5>
        <a:srgbClr val="C1D82F"/>
      </a:accent5>
      <a:accent6>
        <a:srgbClr val="E71933"/>
      </a:accent6>
      <a:hlink>
        <a:srgbClr val="46166B"/>
      </a:hlink>
      <a:folHlink>
        <a:srgbClr val="46166B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5 AMA PPT TEMPLATE" id="{A824F9C8-515A-4DA9-A025-68C0E0BE809A}" vid="{656ED961-43F6-4DDA-B8C8-28A85E761ED6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f5a87e6-8225-499d-8aa7-664ff23f0528">
      <UserInfo>
        <DisplayName>Kathy Moncelsi</DisplayName>
        <AccountId>117</AccountId>
        <AccountType/>
      </UserInfo>
      <UserInfo>
        <DisplayName>Vanessa Candelora</DisplayName>
        <AccountId>7525</AccountId>
        <AccountType/>
      </UserInfo>
      <UserInfo>
        <DisplayName>Phung Matthews</DisplayName>
        <AccountId>7256</AccountId>
        <AccountType/>
      </UserInfo>
      <UserInfo>
        <DisplayName>Jordyn King</DisplayName>
        <AccountId>6166</AccountId>
        <AccountType/>
      </UserInfo>
      <UserInfo>
        <DisplayName>Pooja Babbrah</DisplayName>
        <AccountId>63</AccountId>
        <AccountType/>
      </UserInfo>
      <UserInfo>
        <DisplayName>Frank McKinney</DisplayName>
        <AccountId>6074</AccountId>
        <AccountType/>
      </UserInfo>
      <UserInfo>
        <DisplayName>Amy Johnson</DisplayName>
        <AccountId>281</AccountId>
        <AccountType/>
      </UserInfo>
      <UserInfo>
        <DisplayName>Michael Solomon</DisplayName>
        <AccountId>78</AccountId>
        <AccountType/>
      </UserInfo>
      <UserInfo>
        <DisplayName>Tony Schueth</DisplayName>
        <AccountId>24</AccountId>
        <AccountType/>
      </UserInfo>
    </SharedWithUsers>
    <TaxCatchAll xmlns="cf5a87e6-8225-499d-8aa7-664ff23f0528" xsi:nil="true"/>
    <lcf76f155ced4ddcb4097134ff3c332f xmlns="9f94fe76-4e69-4a06-93ce-361b54a8e543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C8FC9818E7A2340A2B524F46111FD15" ma:contentTypeVersion="19" ma:contentTypeDescription="Create a new document." ma:contentTypeScope="" ma:versionID="7ef9a8bc46a14bfd553da3a3e6695c4d">
  <xsd:schema xmlns:xsd="http://www.w3.org/2001/XMLSchema" xmlns:xs="http://www.w3.org/2001/XMLSchema" xmlns:p="http://schemas.microsoft.com/office/2006/metadata/properties" xmlns:ns2="9f94fe76-4e69-4a06-93ce-361b54a8e543" xmlns:ns3="cf5a87e6-8225-499d-8aa7-664ff23f0528" targetNamespace="http://schemas.microsoft.com/office/2006/metadata/properties" ma:root="true" ma:fieldsID="580938c8cdc1ed620302479102261575" ns2:_="" ns3:_="">
    <xsd:import namespace="9f94fe76-4e69-4a06-93ce-361b54a8e543"/>
    <xsd:import namespace="cf5a87e6-8225-499d-8aa7-664ff23f052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ObjectDetectorVersions" minOccurs="0"/>
                <xsd:element ref="ns2:MediaServiceSearchProperties" minOccurs="0"/>
                <xsd:element ref="ns2:lcf76f155ced4ddcb4097134ff3c332f" minOccurs="0"/>
                <xsd:element ref="ns3:TaxCatchAll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94fe76-4e69-4a06-93ce-361b54a8e54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37a25660-35f9-45a2-94c2-2d1fac8d7fc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5a87e6-8225-499d-8aa7-664ff23f052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9b197a34-fbdf-410c-a96d-18806817e71c}" ma:internalName="TaxCatchAll" ma:showField="CatchAllData" ma:web="cf5a87e6-8225-499d-8aa7-664ff23f052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BA6B2E7-CD55-478D-BEC8-4794A5943CF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BC3541C-51DD-43E3-8C9A-56AC6823A20C}">
  <ds:schemaRefs>
    <ds:schemaRef ds:uri="9f94fe76-4e69-4a06-93ce-361b54a8e543"/>
    <ds:schemaRef ds:uri="cf5a87e6-8225-499d-8aa7-664ff23f052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5D6C950-6891-4B9F-8042-EAAA803A1D70}">
  <ds:schemaRefs>
    <ds:schemaRef ds:uri="9f94fe76-4e69-4a06-93ce-361b54a8e543"/>
    <ds:schemaRef ds:uri="cf5a87e6-8225-499d-8aa7-664ff23f052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DaVinci Template 1</Template>
  <TotalTime>33718</TotalTime>
  <Words>1804</Words>
  <Application>Microsoft Office PowerPoint</Application>
  <PresentationFormat>Widescreen</PresentationFormat>
  <Paragraphs>250</Paragraphs>
  <Slides>30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30</vt:i4>
      </vt:variant>
    </vt:vector>
  </HeadingPairs>
  <TitlesOfParts>
    <vt:vector size="40" baseType="lpstr">
      <vt:lpstr>Segoe UI</vt:lpstr>
      <vt:lpstr>Courier New</vt:lpstr>
      <vt:lpstr>System Font Regular</vt:lpstr>
      <vt:lpstr>Arial</vt:lpstr>
      <vt:lpstr>Wingdings</vt:lpstr>
      <vt:lpstr>Calibri</vt:lpstr>
      <vt:lpstr>Aptos</vt:lpstr>
      <vt:lpstr>CV Master Rev 02-2024</vt:lpstr>
      <vt:lpstr>1_CV Master Rev 02-2024</vt:lpstr>
      <vt:lpstr>Custom Design</vt:lpstr>
      <vt:lpstr>PowerPoint Presentation</vt:lpstr>
      <vt:lpstr>Issue</vt:lpstr>
      <vt:lpstr>Additional Considerations</vt:lpstr>
      <vt:lpstr>Tools and supports</vt:lpstr>
      <vt:lpstr>ConceptMap</vt:lpstr>
      <vt:lpstr>Terminology services</vt:lpstr>
      <vt:lpstr>Terminology services calls</vt:lpstr>
      <vt:lpstr>Available Terminology Services</vt:lpstr>
      <vt:lpstr>Translation challenges</vt:lpstr>
      <vt:lpstr>Status of the  AMA Terminology Mapping</vt:lpstr>
      <vt:lpstr>Maps Overview</vt:lpstr>
      <vt:lpstr>SNOMED CT® to CPT® Map Scope</vt:lpstr>
      <vt:lpstr>SNOMED CT® to CPT® Map Foundation (2023)</vt:lpstr>
      <vt:lpstr>Example Mapping Results</vt:lpstr>
      <vt:lpstr>Example Mapping Results</vt:lpstr>
      <vt:lpstr>Mapping by Categories (Approximate breakdown from 2023)</vt:lpstr>
      <vt:lpstr>Mapping Compared to Prior Auth Volume </vt:lpstr>
      <vt:lpstr>Map Availability</vt:lpstr>
      <vt:lpstr>Map Availability</vt:lpstr>
      <vt:lpstr>Map Availability</vt:lpstr>
      <vt:lpstr>Map Availability</vt:lpstr>
      <vt:lpstr>Map Availability</vt:lpstr>
      <vt:lpstr>Questions? </vt:lpstr>
      <vt:lpstr>PowerPoint Presentation</vt:lpstr>
      <vt:lpstr>Other Mapping Strategies</vt:lpstr>
      <vt:lpstr>EHRs can Provide Mappings</vt:lpstr>
      <vt:lpstr>Translating using payer data</vt:lpstr>
      <vt:lpstr>Summing Up</vt:lpstr>
      <vt:lpstr>Key Messages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Crystal Kallem</dc:creator>
  <cp:lastModifiedBy>Lloyd McKenzie</cp:lastModifiedBy>
  <cp:revision>67</cp:revision>
  <dcterms:created xsi:type="dcterms:W3CDTF">2024-03-06T23:02:36Z</dcterms:created>
  <dcterms:modified xsi:type="dcterms:W3CDTF">2025-04-22T04:08:59Z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0x0101002C8FC9818E7A2340A2B524F46111FD15</vt:lpwstr>
  </property>
  <property fmtid="{D5CDD505-2E9C-101B-9397-08002B2CF9AE}" pid="3" name="MediaServiceImageTags">
    <vt:lpwstr/>
  </property>
</Properties>
</file>

<file path=docProps/thumbnail.jpeg>
</file>